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290" r:id="rId2"/>
    <p:sldId id="310" r:id="rId3"/>
    <p:sldId id="308" r:id="rId4"/>
    <p:sldId id="309" r:id="rId5"/>
    <p:sldId id="260" r:id="rId6"/>
    <p:sldId id="269" r:id="rId7"/>
    <p:sldId id="306" r:id="rId8"/>
    <p:sldId id="307" r:id="rId9"/>
    <p:sldId id="292" r:id="rId10"/>
    <p:sldId id="293" r:id="rId11"/>
    <p:sldId id="294" r:id="rId12"/>
    <p:sldId id="295" r:id="rId13"/>
    <p:sldId id="296" r:id="rId14"/>
    <p:sldId id="286" r:id="rId15"/>
    <p:sldId id="297" r:id="rId16"/>
    <p:sldId id="298" r:id="rId17"/>
    <p:sldId id="299" r:id="rId18"/>
    <p:sldId id="288" r:id="rId19"/>
    <p:sldId id="289" r:id="rId20"/>
    <p:sldId id="273" r:id="rId21"/>
    <p:sldId id="301" r:id="rId22"/>
    <p:sldId id="302" r:id="rId23"/>
    <p:sldId id="303" r:id="rId24"/>
    <p:sldId id="304" r:id="rId25"/>
    <p:sldId id="291" r:id="rId26"/>
  </p:sldIdLst>
  <p:sldSz cx="9144000" cy="6858000" type="screen4x3"/>
  <p:notesSz cx="6858000" cy="9144000"/>
  <p:defaultTextStyle>
    <a:defPPr>
      <a:defRPr lang="en-US"/>
    </a:defPPr>
    <a:lvl1pPr algn="l" rtl="0" eaLnBrk="0" fontAlgn="base" hangingPunct="0">
      <a:spcBef>
        <a:spcPct val="0"/>
      </a:spcBef>
      <a:spcAft>
        <a:spcPct val="0"/>
      </a:spcAft>
      <a:defRPr sz="4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400" kern="1200">
        <a:solidFill>
          <a:schemeClr val="tx1"/>
        </a:solidFill>
        <a:latin typeface="Times New Roman" panose="02020603050405020304" pitchFamily="18" charset="0"/>
        <a:ea typeface="+mn-ea"/>
        <a:cs typeface="+mn-cs"/>
      </a:defRPr>
    </a:lvl5pPr>
    <a:lvl6pPr marL="2286000" algn="l" defTabSz="914400" rtl="0" eaLnBrk="1" latinLnBrk="0" hangingPunct="1">
      <a:defRPr sz="4400" kern="1200">
        <a:solidFill>
          <a:schemeClr val="tx1"/>
        </a:solidFill>
        <a:latin typeface="Times New Roman" panose="02020603050405020304" pitchFamily="18" charset="0"/>
        <a:ea typeface="+mn-ea"/>
        <a:cs typeface="+mn-cs"/>
      </a:defRPr>
    </a:lvl6pPr>
    <a:lvl7pPr marL="2743200" algn="l" defTabSz="914400" rtl="0" eaLnBrk="1" latinLnBrk="0" hangingPunct="1">
      <a:defRPr sz="4400" kern="1200">
        <a:solidFill>
          <a:schemeClr val="tx1"/>
        </a:solidFill>
        <a:latin typeface="Times New Roman" panose="02020603050405020304" pitchFamily="18" charset="0"/>
        <a:ea typeface="+mn-ea"/>
        <a:cs typeface="+mn-cs"/>
      </a:defRPr>
    </a:lvl7pPr>
    <a:lvl8pPr marL="3200400" algn="l" defTabSz="914400" rtl="0" eaLnBrk="1" latinLnBrk="0" hangingPunct="1">
      <a:defRPr sz="4400" kern="1200">
        <a:solidFill>
          <a:schemeClr val="tx1"/>
        </a:solidFill>
        <a:latin typeface="Times New Roman" panose="02020603050405020304" pitchFamily="18" charset="0"/>
        <a:ea typeface="+mn-ea"/>
        <a:cs typeface="+mn-cs"/>
      </a:defRPr>
    </a:lvl8pPr>
    <a:lvl9pPr marL="3657600" algn="l" defTabSz="914400" rtl="0" eaLnBrk="1" latinLnBrk="0" hangingPunct="1">
      <a:defRPr sz="4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4" d="100"/>
          <a:sy n="64" d="100"/>
        </p:scale>
        <p:origin x="6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6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D50023B-D648-4510-84C3-095BCC7A0ACB}" type="slidenum">
              <a:rPr lang="en-US" altLang="en-US"/>
              <a:pPr>
                <a:defRPr/>
              </a:pPr>
              <a:t>‹#›</a:t>
            </a:fld>
            <a:endParaRPr lang="en-US" altLang="en-US"/>
          </a:p>
        </p:txBody>
      </p:sp>
    </p:spTree>
    <p:extLst>
      <p:ext uri="{BB962C8B-B14F-4D97-AF65-F5344CB8AC3E}">
        <p14:creationId xmlns:p14="http://schemas.microsoft.com/office/powerpoint/2010/main" val="1367372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dirty="0" smtClean="0"/>
          </a:p>
        </p:txBody>
      </p:sp>
      <p:sp>
        <p:nvSpPr>
          <p:cNvPr id="17412"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7FDF4A4B-1A69-435C-A7C7-E55D8ACFE5F9}" type="slidenum">
              <a:rPr lang="en-US" altLang="en-US" sz="1200" smtClean="0"/>
              <a:pPr/>
              <a:t>1</a:t>
            </a:fld>
            <a:endParaRPr lang="en-US" altLang="en-US" sz="1200" smtClean="0"/>
          </a:p>
        </p:txBody>
      </p:sp>
    </p:spTree>
    <p:extLst>
      <p:ext uri="{BB962C8B-B14F-4D97-AF65-F5344CB8AC3E}">
        <p14:creationId xmlns:p14="http://schemas.microsoft.com/office/powerpoint/2010/main" val="2225271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p>
        </p:txBody>
      </p:sp>
      <p:sp>
        <p:nvSpPr>
          <p:cNvPr id="30724"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8FDA72B0-E490-44ED-A076-D7C2AD96C0CF}" type="slidenum">
              <a:rPr lang="en-US" altLang="en-US" sz="1200" smtClean="0"/>
              <a:pPr/>
              <a:t>12</a:t>
            </a:fld>
            <a:endParaRPr lang="en-US" altLang="en-US" sz="1200" smtClean="0"/>
          </a:p>
        </p:txBody>
      </p:sp>
    </p:spTree>
    <p:extLst>
      <p:ext uri="{BB962C8B-B14F-4D97-AF65-F5344CB8AC3E}">
        <p14:creationId xmlns:p14="http://schemas.microsoft.com/office/powerpoint/2010/main" val="5654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smtClean="0"/>
          </a:p>
        </p:txBody>
      </p:sp>
      <p:sp>
        <p:nvSpPr>
          <p:cNvPr id="32772"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3E22BB17-E300-4359-AFE8-059B72074CCF}" type="slidenum">
              <a:rPr lang="en-US" altLang="en-US" sz="1200" smtClean="0"/>
              <a:pPr/>
              <a:t>13</a:t>
            </a:fld>
            <a:endParaRPr lang="en-US" altLang="en-US" sz="1200" smtClean="0"/>
          </a:p>
        </p:txBody>
      </p:sp>
    </p:spTree>
    <p:extLst>
      <p:ext uri="{BB962C8B-B14F-4D97-AF65-F5344CB8AC3E}">
        <p14:creationId xmlns:p14="http://schemas.microsoft.com/office/powerpoint/2010/main" val="2983015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en-US" dirty="0" smtClean="0"/>
              <a:t>I was commissioned to create the skirt ensembles for 9 villagers.  These included bum roll </a:t>
            </a:r>
            <a:r>
              <a:rPr lang="en-US" altLang="en-US" dirty="0" err="1" smtClean="0"/>
              <a:t>basques</a:t>
            </a:r>
            <a:r>
              <a:rPr lang="en-US" altLang="en-US" dirty="0" smtClean="0"/>
              <a:t>, petticoat, underskirt, overskirt and aprons.  I was sent the fabric, measurements and specs and sent the garments to the studios for fittings.  They sent me the photos of the fittings with the notes that I completed and sent back.  I also created a new garment for Crazy Marie who was several sizes larger than the original actress. This was for the Broadway touring production of Cinderella.</a:t>
            </a:r>
          </a:p>
          <a:p>
            <a:endParaRPr lang="en-US" altLang="en-US" dirty="0" smtClean="0"/>
          </a:p>
        </p:txBody>
      </p:sp>
      <p:sp>
        <p:nvSpPr>
          <p:cNvPr id="55300"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E7DEC911-DB87-4A37-9B39-9D108809A4E0}" type="slidenum">
              <a:rPr lang="en-US" altLang="en-US" sz="1200" smtClean="0"/>
              <a:pPr/>
              <a:t>14</a:t>
            </a:fld>
            <a:endParaRPr lang="en-US" altLang="en-US" sz="1200" smtClean="0"/>
          </a:p>
        </p:txBody>
      </p:sp>
    </p:spTree>
    <p:extLst>
      <p:ext uri="{BB962C8B-B14F-4D97-AF65-F5344CB8AC3E}">
        <p14:creationId xmlns:p14="http://schemas.microsoft.com/office/powerpoint/2010/main" val="332118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smtClean="0"/>
          </a:p>
        </p:txBody>
      </p:sp>
      <p:sp>
        <p:nvSpPr>
          <p:cNvPr id="43012"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B67A0D73-B166-41F0-B1A7-76E8DAE98FCB}" type="slidenum">
              <a:rPr lang="en-US" altLang="en-US" sz="1200" smtClean="0"/>
              <a:pPr/>
              <a:t>16</a:t>
            </a:fld>
            <a:endParaRPr lang="en-US" altLang="en-US" sz="1200" smtClean="0"/>
          </a:p>
        </p:txBody>
      </p:sp>
    </p:spTree>
    <p:extLst>
      <p:ext uri="{BB962C8B-B14F-4D97-AF65-F5344CB8AC3E}">
        <p14:creationId xmlns:p14="http://schemas.microsoft.com/office/powerpoint/2010/main" val="242810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r>
              <a:rPr lang="en-US" altLang="en-US" smtClean="0"/>
              <a:t>Some of our best results from Stage Makeup class – a 2 credit course meeting once a week.</a:t>
            </a:r>
          </a:p>
        </p:txBody>
      </p:sp>
      <p:sp>
        <p:nvSpPr>
          <p:cNvPr id="15364"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CAEE1BF4-EFA5-496F-868B-2DD90E79873B}" type="slidenum">
              <a:rPr lang="en-US" altLang="en-US" sz="1200" smtClean="0"/>
              <a:pPr/>
              <a:t>17</a:t>
            </a:fld>
            <a:endParaRPr lang="en-US" altLang="en-US" sz="1200" smtClean="0"/>
          </a:p>
        </p:txBody>
      </p:sp>
    </p:spTree>
    <p:extLst>
      <p:ext uri="{BB962C8B-B14F-4D97-AF65-F5344CB8AC3E}">
        <p14:creationId xmlns:p14="http://schemas.microsoft.com/office/powerpoint/2010/main" val="380941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56E106FB-4DF7-4751-A495-971A15DD93E8}" type="slidenum">
              <a:rPr lang="en-US" altLang="en-US" sz="1200" smtClean="0"/>
              <a:pPr/>
              <a:t>18</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sz="2000" smtClean="0"/>
          </a:p>
        </p:txBody>
      </p:sp>
    </p:spTree>
    <p:extLst>
      <p:ext uri="{BB962C8B-B14F-4D97-AF65-F5344CB8AC3E}">
        <p14:creationId xmlns:p14="http://schemas.microsoft.com/office/powerpoint/2010/main" val="2577584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smtClean="0"/>
          </a:p>
        </p:txBody>
      </p:sp>
      <p:sp>
        <p:nvSpPr>
          <p:cNvPr id="59396"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E708BDC1-9427-4000-A8DD-6C12E9D6E36C}" type="slidenum">
              <a:rPr lang="en-US" altLang="en-US" sz="1200" smtClean="0"/>
              <a:pPr/>
              <a:t>19</a:t>
            </a:fld>
            <a:endParaRPr lang="en-US" altLang="en-US" sz="1200" smtClean="0"/>
          </a:p>
        </p:txBody>
      </p:sp>
    </p:spTree>
    <p:extLst>
      <p:ext uri="{BB962C8B-B14F-4D97-AF65-F5344CB8AC3E}">
        <p14:creationId xmlns:p14="http://schemas.microsoft.com/office/powerpoint/2010/main" val="3372523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z="2000" dirty="0" smtClean="0"/>
          </a:p>
        </p:txBody>
      </p:sp>
      <p:sp>
        <p:nvSpPr>
          <p:cNvPr id="49156"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DDC0C2D4-3AC9-43E1-A694-50F12CD51997}" type="slidenum">
              <a:rPr lang="en-US" altLang="en-US" sz="1200" smtClean="0"/>
              <a:pPr/>
              <a:t>20</a:t>
            </a:fld>
            <a:endParaRPr lang="en-US" altLang="en-US" sz="1200" smtClean="0"/>
          </a:p>
        </p:txBody>
      </p:sp>
    </p:spTree>
    <p:extLst>
      <p:ext uri="{BB962C8B-B14F-4D97-AF65-F5344CB8AC3E}">
        <p14:creationId xmlns:p14="http://schemas.microsoft.com/office/powerpoint/2010/main" val="186719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smtClean="0"/>
              <a:t>At South Coast Rep I was the head cutter/draper.  I primarily worked on women’s wear but occasionally got to do something for the men – particularly if it was period or fantasy.   Designs shown by Shigeru Yagi and Angela Calen.</a:t>
            </a:r>
          </a:p>
        </p:txBody>
      </p:sp>
      <p:sp>
        <p:nvSpPr>
          <p:cNvPr id="47108"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EF054020-8914-4787-974F-3024E9606663}" type="slidenum">
              <a:rPr lang="en-US" altLang="en-US" sz="1200" smtClean="0"/>
              <a:pPr/>
              <a:t>21</a:t>
            </a:fld>
            <a:endParaRPr lang="en-US" altLang="en-US" sz="1200" smtClean="0"/>
          </a:p>
        </p:txBody>
      </p:sp>
    </p:spTree>
    <p:extLst>
      <p:ext uri="{BB962C8B-B14F-4D97-AF65-F5344CB8AC3E}">
        <p14:creationId xmlns:p14="http://schemas.microsoft.com/office/powerpoint/2010/main" val="724629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altLang="en-US" smtClean="0"/>
              <a:t>A Connecticut Yankee in King Arthurs Court – designed and constructed by me for South Coast Repertory Theatre Conservatory Program.</a:t>
            </a:r>
          </a:p>
          <a:p>
            <a:r>
              <a:rPr lang="en-US" altLang="en-US" smtClean="0"/>
              <a:t>I had a tiny budget and a small amount of shop support.  Mostly it was a one-woman show.</a:t>
            </a:r>
          </a:p>
          <a:p>
            <a:endParaRPr lang="en-US" altLang="en-US" smtClean="0"/>
          </a:p>
        </p:txBody>
      </p:sp>
      <p:sp>
        <p:nvSpPr>
          <p:cNvPr id="53252"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24D4E337-CD63-480A-9E79-3E0395383969}" type="slidenum">
              <a:rPr lang="en-US" altLang="en-US" sz="1200" smtClean="0"/>
              <a:pPr/>
              <a:t>22</a:t>
            </a:fld>
            <a:endParaRPr lang="en-US" altLang="en-US" sz="1200" smtClean="0"/>
          </a:p>
        </p:txBody>
      </p:sp>
    </p:spTree>
    <p:extLst>
      <p:ext uri="{BB962C8B-B14F-4D97-AF65-F5344CB8AC3E}">
        <p14:creationId xmlns:p14="http://schemas.microsoft.com/office/powerpoint/2010/main" val="207003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 sure about the headwear</a:t>
            </a:r>
            <a:r>
              <a:rPr lang="en-US" baseline="0" dirty="0" smtClean="0"/>
              <a:t> for these guys. The hats on the top right might read a little too silly and be un-practically large.  Maybe smaller turbans or fez?</a:t>
            </a:r>
            <a:endParaRPr lang="en-US" dirty="0" smtClean="0"/>
          </a:p>
          <a:p>
            <a:r>
              <a:rPr lang="en-US" baseline="0" dirty="0" smtClean="0"/>
              <a:t> I like the ornate gaiters (fake boots) and the puffy pants with layers on top.  Maybe ornate tunics that are belted with a sash or more plain tunics with a short ornate vest over top.  I don’t mind the idea that they are not exactly identical but in the same color with similar enough details to get confused.</a:t>
            </a:r>
            <a:endParaRPr lang="en-US" dirty="0"/>
          </a:p>
        </p:txBody>
      </p:sp>
      <p:sp>
        <p:nvSpPr>
          <p:cNvPr id="4" name="Slide Number Placeholder 3"/>
          <p:cNvSpPr>
            <a:spLocks noGrp="1"/>
          </p:cNvSpPr>
          <p:nvPr>
            <p:ph type="sldNum" sz="quarter" idx="10"/>
          </p:nvPr>
        </p:nvSpPr>
        <p:spPr/>
        <p:txBody>
          <a:bodyPr/>
          <a:lstStyle/>
          <a:p>
            <a:fld id="{23AEF9EC-8318-4FF6-847E-A85BBD2B7E49}" type="slidenum">
              <a:rPr lang="en-US" smtClean="0"/>
              <a:t>3</a:t>
            </a:fld>
            <a:endParaRPr lang="en-US" dirty="0"/>
          </a:p>
        </p:txBody>
      </p:sp>
    </p:spTree>
    <p:extLst>
      <p:ext uri="{BB962C8B-B14F-4D97-AF65-F5344CB8AC3E}">
        <p14:creationId xmlns:p14="http://schemas.microsoft.com/office/powerpoint/2010/main" val="5153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dirty="0" smtClean="0"/>
              <a:t>My line of Renaissance-Inspired jewelry includes chains of office, bodice embellishments and other pieces all inspired by portraiture of the Italian Renaissance.</a:t>
            </a:r>
          </a:p>
        </p:txBody>
      </p:sp>
      <p:sp>
        <p:nvSpPr>
          <p:cNvPr id="32772"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2619F00B-4025-495F-9B98-A351CBF33365}" type="slidenum">
              <a:rPr lang="en-US" altLang="en-US" sz="1200" smtClean="0"/>
              <a:pPr/>
              <a:t>25</a:t>
            </a:fld>
            <a:endParaRPr lang="en-US" altLang="en-US" sz="1200" smtClean="0"/>
          </a:p>
        </p:txBody>
      </p:sp>
    </p:spTree>
    <p:extLst>
      <p:ext uri="{BB962C8B-B14F-4D97-AF65-F5344CB8AC3E}">
        <p14:creationId xmlns:p14="http://schemas.microsoft.com/office/powerpoint/2010/main" val="79175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altLang="en-US" smtClean="0"/>
              <a:t>Goodnight Desdemona, Good Morning Juliet</a:t>
            </a:r>
          </a:p>
          <a:p>
            <a:r>
              <a:rPr lang="en-US" altLang="en-US" smtClean="0"/>
              <a:t>Iago’s sleeves were detachable.</a:t>
            </a:r>
          </a:p>
          <a:p>
            <a:r>
              <a:rPr lang="en-US" altLang="en-US" smtClean="0"/>
              <a:t>As the head of the Costume Technology program I enjoyed getting to design this show.</a:t>
            </a:r>
          </a:p>
        </p:txBody>
      </p:sp>
      <p:sp>
        <p:nvSpPr>
          <p:cNvPr id="34820"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734DEA25-84F1-4BF9-A5F1-11A9CA7FFDB0}" type="slidenum">
              <a:rPr lang="en-US" altLang="en-US" sz="1200" smtClean="0"/>
              <a:pPr/>
              <a:t>5</a:t>
            </a:fld>
            <a:endParaRPr lang="en-US" altLang="en-US" sz="1200" smtClean="0"/>
          </a:p>
        </p:txBody>
      </p:sp>
    </p:spTree>
    <p:extLst>
      <p:ext uri="{BB962C8B-B14F-4D97-AF65-F5344CB8AC3E}">
        <p14:creationId xmlns:p14="http://schemas.microsoft.com/office/powerpoint/2010/main" val="96016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smtClean="0"/>
              <a:t>Juliet’s gown was a draping project for one of my MFA Costume Technology students.  Romeo’s leather doublet was draped by an overhire draper.  The masks were created in a weekend workshop on Wonderflex.</a:t>
            </a:r>
          </a:p>
        </p:txBody>
      </p:sp>
      <p:sp>
        <p:nvSpPr>
          <p:cNvPr id="38916"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56497BE8-1AEB-4307-90B7-D9ABE8965F3A}" type="slidenum">
              <a:rPr lang="en-US" altLang="en-US" sz="1200" smtClean="0"/>
              <a:pPr/>
              <a:t>6</a:t>
            </a:fld>
            <a:endParaRPr lang="en-US" altLang="en-US" sz="1200" smtClean="0"/>
          </a:p>
        </p:txBody>
      </p:sp>
    </p:spTree>
    <p:extLst>
      <p:ext uri="{BB962C8B-B14F-4D97-AF65-F5344CB8AC3E}">
        <p14:creationId xmlns:p14="http://schemas.microsoft.com/office/powerpoint/2010/main" val="7956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made several pairs of tights for this show. I developed the pattern and it</a:t>
            </a:r>
            <a:r>
              <a:rPr lang="en-US" baseline="0" dirty="0" smtClean="0"/>
              <a:t> has since been an important offering for private </a:t>
            </a:r>
            <a:r>
              <a:rPr lang="en-US" baseline="0" dirty="0" err="1" smtClean="0"/>
              <a:t>commisisons</a:t>
            </a:r>
            <a:r>
              <a:rPr lang="en-US" baseline="0" dirty="0" smtClean="0"/>
              <a:t>. The shoes were the project of an MFA student.</a:t>
            </a:r>
            <a:endParaRPr lang="en-US" dirty="0"/>
          </a:p>
        </p:txBody>
      </p:sp>
      <p:sp>
        <p:nvSpPr>
          <p:cNvPr id="4" name="Slide Number Placeholder 3"/>
          <p:cNvSpPr>
            <a:spLocks noGrp="1"/>
          </p:cNvSpPr>
          <p:nvPr>
            <p:ph type="sldNum" sz="quarter" idx="10"/>
          </p:nvPr>
        </p:nvSpPr>
        <p:spPr/>
        <p:txBody>
          <a:bodyPr/>
          <a:lstStyle/>
          <a:p>
            <a:pPr>
              <a:defRPr/>
            </a:pPr>
            <a:fld id="{2D50023B-D648-4510-84C3-095BCC7A0ACB}" type="slidenum">
              <a:rPr lang="en-US" altLang="en-US" smtClean="0"/>
              <a:pPr>
                <a:defRPr/>
              </a:pPr>
              <a:t>7</a:t>
            </a:fld>
            <a:endParaRPr lang="en-US" altLang="en-US"/>
          </a:p>
        </p:txBody>
      </p:sp>
    </p:spTree>
    <p:extLst>
      <p:ext uri="{BB962C8B-B14F-4D97-AF65-F5344CB8AC3E}">
        <p14:creationId xmlns:p14="http://schemas.microsoft.com/office/powerpoint/2010/main" val="233099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smtClean="0"/>
              <a:t>Some of the steps in the mask making process.  Shown here are the clay sculpted positive forms.  Then the wonderflex layer is created over the positive form.  Next you see the back side of the mask and finally a finished painted version.</a:t>
            </a:r>
          </a:p>
        </p:txBody>
      </p:sp>
      <p:sp>
        <p:nvSpPr>
          <p:cNvPr id="43012" name="Slide Number Placeholder 3"/>
          <p:cNvSpPr>
            <a:spLocks noGrp="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6ECFF977-8150-4070-A3E1-FE0F0401895F}" type="slidenum">
              <a:rPr lang="en-US" altLang="en-US" sz="1200" smtClean="0"/>
              <a:pPr/>
              <a:t>8</a:t>
            </a:fld>
            <a:endParaRPr lang="en-US" altLang="en-US" sz="1200" smtClean="0"/>
          </a:p>
        </p:txBody>
      </p:sp>
    </p:spTree>
    <p:extLst>
      <p:ext uri="{BB962C8B-B14F-4D97-AF65-F5344CB8AC3E}">
        <p14:creationId xmlns:p14="http://schemas.microsoft.com/office/powerpoint/2010/main" val="311473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9735407D-5046-4536-B71E-E97C06269149}" type="slidenum">
              <a:rPr lang="en-US" altLang="en-US" sz="1200" smtClean="0"/>
              <a:pPr/>
              <a:t>9</a:t>
            </a:fld>
            <a:endParaRPr lang="en-US" alt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37659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249F9F55-D75E-4644-9948-3978CE471533}" type="slidenum">
              <a:rPr lang="en-US" altLang="en-US" sz="1200" smtClean="0"/>
              <a:pPr/>
              <a:t>10</a:t>
            </a:fld>
            <a:endParaRPr lang="en-US" altLang="en-US" sz="12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r>
              <a:rPr lang="en-US" altLang="en-US" smtClean="0"/>
              <a:t>The “Scottish Get-Up” is supposed to be ridiculous and over-the-top.  Unfortunately, no photos of the cape which was fabulous! This was draped by a Junior acting major.</a:t>
            </a:r>
          </a:p>
          <a:p>
            <a:endParaRPr lang="en-US" altLang="en-US" smtClean="0"/>
          </a:p>
        </p:txBody>
      </p:sp>
    </p:spTree>
    <p:extLst>
      <p:ext uri="{BB962C8B-B14F-4D97-AF65-F5344CB8AC3E}">
        <p14:creationId xmlns:p14="http://schemas.microsoft.com/office/powerpoint/2010/main" val="259553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5E04DE81-B1CB-421A-A363-6A8998EED77E}" type="slidenum">
              <a:rPr lang="en-US" altLang="en-US" sz="1200" smtClean="0"/>
              <a:pPr/>
              <a:t>11</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r>
              <a:rPr lang="en-US" altLang="en-US" smtClean="0"/>
              <a:t>The inspiration for this dress was Emilie Floge-the muse of Gustave Klimt.  Our designs for all the design elements were “Klimtian”.</a:t>
            </a:r>
          </a:p>
        </p:txBody>
      </p:sp>
    </p:spTree>
    <p:extLst>
      <p:ext uri="{BB962C8B-B14F-4D97-AF65-F5344CB8AC3E}">
        <p14:creationId xmlns:p14="http://schemas.microsoft.com/office/powerpoint/2010/main" val="235311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en-US"/>
            </a:p>
          </p:txBody>
        </p:sp>
        <p:sp>
          <p:nvSpPr>
            <p:cNvPr id="6" name="Freeform 3"/>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a:p>
          </p:txBody>
        </p:sp>
        <p:sp>
          <p:nvSpPr>
            <p:cNvPr id="7" name="Freeform 4"/>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sp>
          <p:nvSpPr>
            <p:cNvPr id="8" name="Freeform 5"/>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a:p>
          </p:txBody>
        </p:sp>
        <p:sp>
          <p:nvSpPr>
            <p:cNvPr id="9" name="Freeform 6"/>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sp>
          <p:nvSpPr>
            <p:cNvPr id="10" name="Freeform 7"/>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a:p>
          </p:txBody>
        </p:sp>
        <p:sp>
          <p:nvSpPr>
            <p:cNvPr id="11" name="Freeform 8"/>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sp>
          <p:nvSpPr>
            <p:cNvPr id="12" name="Freeform 9"/>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grpSp>
      <p:sp>
        <p:nvSpPr>
          <p:cNvPr id="3082" name="Rectangle 10"/>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13" name="Rectangle 16"/>
          <p:cNvSpPr>
            <a:spLocks noGrp="1" noChangeArrowheads="1"/>
          </p:cNvSpPr>
          <p:nvPr>
            <p:ph type="dt" sz="quarter" idx="10"/>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endParaRPr lang="en-US" altLang="en-US"/>
          </a:p>
        </p:txBody>
      </p:sp>
      <p:sp>
        <p:nvSpPr>
          <p:cNvPr id="14" name="Rectangle 17"/>
          <p:cNvSpPr>
            <a:spLocks noGrp="1" noChangeArrowheads="1"/>
          </p:cNvSpPr>
          <p:nvPr>
            <p:ph type="ftr" sz="quarter" idx="11"/>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endParaRPr lang="en-US" altLang="en-US"/>
          </a:p>
        </p:txBody>
      </p:sp>
      <p:sp>
        <p:nvSpPr>
          <p:cNvPr id="15" name="Rectangle 18"/>
          <p:cNvSpPr>
            <a:spLocks noGrp="1" noChangeArrowheads="1"/>
          </p:cNvSpPr>
          <p:nvPr>
            <p:ph type="sldNum" sz="quarter" idx="1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fld id="{59564CA4-18EE-4991-844D-A4E764A2453E}" type="slidenum">
              <a:rPr lang="en-US" altLang="en-US"/>
              <a:pPr>
                <a:defRPr/>
              </a:pPr>
              <a:t>‹#›</a:t>
            </a:fld>
            <a:endParaRPr lang="en-US" altLang="en-US"/>
          </a:p>
        </p:txBody>
      </p:sp>
    </p:spTree>
    <p:extLst>
      <p:ext uri="{BB962C8B-B14F-4D97-AF65-F5344CB8AC3E}">
        <p14:creationId xmlns:p14="http://schemas.microsoft.com/office/powerpoint/2010/main" val="197722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ltLang="en-US"/>
          </a:p>
        </p:txBody>
      </p:sp>
      <p:sp>
        <p:nvSpPr>
          <p:cNvPr id="5" name="Rectangle 13"/>
          <p:cNvSpPr>
            <a:spLocks noGrp="1" noChangeArrowheads="1"/>
          </p:cNvSpPr>
          <p:nvPr>
            <p:ph type="ftr" sz="quarter" idx="11"/>
          </p:nvPr>
        </p:nvSpPr>
        <p:spPr/>
        <p:txBody>
          <a:bodyPr/>
          <a:lstStyle>
            <a:lvl1pPr>
              <a:defRPr/>
            </a:lvl1pPr>
          </a:lstStyle>
          <a:p>
            <a:pPr>
              <a:defRPr/>
            </a:pPr>
            <a:endParaRPr lang="en-US" altLang="en-US"/>
          </a:p>
        </p:txBody>
      </p:sp>
      <p:sp>
        <p:nvSpPr>
          <p:cNvPr id="6" name="Rectangle 14"/>
          <p:cNvSpPr>
            <a:spLocks noGrp="1" noChangeArrowheads="1"/>
          </p:cNvSpPr>
          <p:nvPr>
            <p:ph type="sldNum" sz="quarter" idx="12"/>
          </p:nvPr>
        </p:nvSpPr>
        <p:spPr/>
        <p:txBody>
          <a:bodyPr/>
          <a:lstStyle>
            <a:lvl1pPr>
              <a:defRPr/>
            </a:lvl1pPr>
          </a:lstStyle>
          <a:p>
            <a:pPr>
              <a:defRPr/>
            </a:pPr>
            <a:fld id="{F0680829-7EC5-4F05-9E2C-817D06741EF5}" type="slidenum">
              <a:rPr lang="en-US" altLang="en-US"/>
              <a:pPr>
                <a:defRPr/>
              </a:pPr>
              <a:t>‹#›</a:t>
            </a:fld>
            <a:endParaRPr lang="en-US" altLang="en-US"/>
          </a:p>
        </p:txBody>
      </p:sp>
    </p:spTree>
    <p:extLst>
      <p:ext uri="{BB962C8B-B14F-4D97-AF65-F5344CB8AC3E}">
        <p14:creationId xmlns:p14="http://schemas.microsoft.com/office/powerpoint/2010/main" val="314250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ltLang="en-US"/>
          </a:p>
        </p:txBody>
      </p:sp>
      <p:sp>
        <p:nvSpPr>
          <p:cNvPr id="5" name="Rectangle 13"/>
          <p:cNvSpPr>
            <a:spLocks noGrp="1" noChangeArrowheads="1"/>
          </p:cNvSpPr>
          <p:nvPr>
            <p:ph type="ftr" sz="quarter" idx="11"/>
          </p:nvPr>
        </p:nvSpPr>
        <p:spPr/>
        <p:txBody>
          <a:bodyPr/>
          <a:lstStyle>
            <a:lvl1pPr>
              <a:defRPr/>
            </a:lvl1pPr>
          </a:lstStyle>
          <a:p>
            <a:pPr>
              <a:defRPr/>
            </a:pPr>
            <a:endParaRPr lang="en-US" altLang="en-US"/>
          </a:p>
        </p:txBody>
      </p:sp>
      <p:sp>
        <p:nvSpPr>
          <p:cNvPr id="6" name="Rectangle 14"/>
          <p:cNvSpPr>
            <a:spLocks noGrp="1" noChangeArrowheads="1"/>
          </p:cNvSpPr>
          <p:nvPr>
            <p:ph type="sldNum" sz="quarter" idx="12"/>
          </p:nvPr>
        </p:nvSpPr>
        <p:spPr/>
        <p:txBody>
          <a:bodyPr/>
          <a:lstStyle>
            <a:lvl1pPr>
              <a:defRPr/>
            </a:lvl1pPr>
          </a:lstStyle>
          <a:p>
            <a:pPr>
              <a:defRPr/>
            </a:pPr>
            <a:fld id="{98FAE796-60E9-4AA5-95A4-F0DDC6DCF3C7}" type="slidenum">
              <a:rPr lang="en-US" altLang="en-US"/>
              <a:pPr>
                <a:defRPr/>
              </a:pPr>
              <a:t>‹#›</a:t>
            </a:fld>
            <a:endParaRPr lang="en-US" altLang="en-US"/>
          </a:p>
        </p:txBody>
      </p:sp>
    </p:spTree>
    <p:extLst>
      <p:ext uri="{BB962C8B-B14F-4D97-AF65-F5344CB8AC3E}">
        <p14:creationId xmlns:p14="http://schemas.microsoft.com/office/powerpoint/2010/main" val="987149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ltLang="en-US"/>
          </a:p>
        </p:txBody>
      </p:sp>
      <p:sp>
        <p:nvSpPr>
          <p:cNvPr id="6" name="Rectangle 13"/>
          <p:cNvSpPr>
            <a:spLocks noGrp="1" noChangeArrowheads="1"/>
          </p:cNvSpPr>
          <p:nvPr>
            <p:ph type="ftr" sz="quarter" idx="11"/>
          </p:nvPr>
        </p:nvSpPr>
        <p:spPr/>
        <p:txBody>
          <a:bodyPr/>
          <a:lstStyle>
            <a:lvl1pPr>
              <a:defRPr/>
            </a:lvl1pPr>
          </a:lstStyle>
          <a:p>
            <a:pPr>
              <a:defRPr/>
            </a:pPr>
            <a:endParaRPr lang="en-US" altLang="en-US"/>
          </a:p>
        </p:txBody>
      </p:sp>
      <p:sp>
        <p:nvSpPr>
          <p:cNvPr id="7" name="Rectangle 14"/>
          <p:cNvSpPr>
            <a:spLocks noGrp="1" noChangeArrowheads="1"/>
          </p:cNvSpPr>
          <p:nvPr>
            <p:ph type="sldNum" sz="quarter" idx="12"/>
          </p:nvPr>
        </p:nvSpPr>
        <p:spPr/>
        <p:txBody>
          <a:bodyPr/>
          <a:lstStyle>
            <a:lvl1pPr>
              <a:defRPr/>
            </a:lvl1pPr>
          </a:lstStyle>
          <a:p>
            <a:pPr>
              <a:defRPr/>
            </a:pPr>
            <a:fld id="{8EACCF96-A767-4AA0-8447-92ECECD71D4E}" type="slidenum">
              <a:rPr lang="en-US" altLang="en-US"/>
              <a:pPr>
                <a:defRPr/>
              </a:pPr>
              <a:t>‹#›</a:t>
            </a:fld>
            <a:endParaRPr lang="en-US" altLang="en-US"/>
          </a:p>
        </p:txBody>
      </p:sp>
    </p:spTree>
    <p:extLst>
      <p:ext uri="{BB962C8B-B14F-4D97-AF65-F5344CB8AC3E}">
        <p14:creationId xmlns:p14="http://schemas.microsoft.com/office/powerpoint/2010/main" val="2737710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12"/>
          <p:cNvSpPr>
            <a:spLocks noGrp="1" noChangeArrowheads="1"/>
          </p:cNvSpPr>
          <p:nvPr>
            <p:ph type="dt" sz="half" idx="10"/>
          </p:nvPr>
        </p:nvSpPr>
        <p:spPr/>
        <p:txBody>
          <a:bodyPr/>
          <a:lstStyle>
            <a:lvl1pPr>
              <a:defRPr/>
            </a:lvl1pPr>
          </a:lstStyle>
          <a:p>
            <a:pPr>
              <a:defRPr/>
            </a:pPr>
            <a:endParaRPr lang="en-US" altLang="en-US"/>
          </a:p>
        </p:txBody>
      </p:sp>
      <p:sp>
        <p:nvSpPr>
          <p:cNvPr id="6" name="Rectangle 13"/>
          <p:cNvSpPr>
            <a:spLocks noGrp="1" noChangeArrowheads="1"/>
          </p:cNvSpPr>
          <p:nvPr>
            <p:ph type="ftr" sz="quarter" idx="11"/>
          </p:nvPr>
        </p:nvSpPr>
        <p:spPr/>
        <p:txBody>
          <a:bodyPr/>
          <a:lstStyle>
            <a:lvl1pPr>
              <a:defRPr/>
            </a:lvl1pPr>
          </a:lstStyle>
          <a:p>
            <a:pPr>
              <a:defRPr/>
            </a:pPr>
            <a:endParaRPr lang="en-US" altLang="en-US"/>
          </a:p>
        </p:txBody>
      </p:sp>
      <p:sp>
        <p:nvSpPr>
          <p:cNvPr id="7" name="Rectangle 14"/>
          <p:cNvSpPr>
            <a:spLocks noGrp="1" noChangeArrowheads="1"/>
          </p:cNvSpPr>
          <p:nvPr>
            <p:ph type="sldNum" sz="quarter" idx="12"/>
          </p:nvPr>
        </p:nvSpPr>
        <p:spPr/>
        <p:txBody>
          <a:bodyPr/>
          <a:lstStyle>
            <a:lvl1pPr>
              <a:defRPr/>
            </a:lvl1pPr>
          </a:lstStyle>
          <a:p>
            <a:pPr>
              <a:defRPr/>
            </a:pPr>
            <a:fld id="{9F3F09DE-66A8-46AF-9CFE-8F95A2366108}" type="slidenum">
              <a:rPr lang="en-US" altLang="en-US"/>
              <a:pPr>
                <a:defRPr/>
              </a:pPr>
              <a:t>‹#›</a:t>
            </a:fld>
            <a:endParaRPr lang="en-US" altLang="en-US"/>
          </a:p>
        </p:txBody>
      </p:sp>
    </p:spTree>
    <p:extLst>
      <p:ext uri="{BB962C8B-B14F-4D97-AF65-F5344CB8AC3E}">
        <p14:creationId xmlns:p14="http://schemas.microsoft.com/office/powerpoint/2010/main" val="191953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ltLang="en-US"/>
          </a:p>
        </p:txBody>
      </p:sp>
      <p:sp>
        <p:nvSpPr>
          <p:cNvPr id="5" name="Rectangle 13"/>
          <p:cNvSpPr>
            <a:spLocks noGrp="1" noChangeArrowheads="1"/>
          </p:cNvSpPr>
          <p:nvPr>
            <p:ph type="ftr" sz="quarter" idx="11"/>
          </p:nvPr>
        </p:nvSpPr>
        <p:spPr/>
        <p:txBody>
          <a:bodyPr/>
          <a:lstStyle>
            <a:lvl1pPr>
              <a:defRPr/>
            </a:lvl1pPr>
          </a:lstStyle>
          <a:p>
            <a:pPr>
              <a:defRPr/>
            </a:pPr>
            <a:endParaRPr lang="en-US" altLang="en-US"/>
          </a:p>
        </p:txBody>
      </p:sp>
      <p:sp>
        <p:nvSpPr>
          <p:cNvPr id="6" name="Rectangle 14"/>
          <p:cNvSpPr>
            <a:spLocks noGrp="1" noChangeArrowheads="1"/>
          </p:cNvSpPr>
          <p:nvPr>
            <p:ph type="sldNum" sz="quarter" idx="12"/>
          </p:nvPr>
        </p:nvSpPr>
        <p:spPr/>
        <p:txBody>
          <a:bodyPr/>
          <a:lstStyle>
            <a:lvl1pPr>
              <a:defRPr/>
            </a:lvl1pPr>
          </a:lstStyle>
          <a:p>
            <a:pPr>
              <a:defRPr/>
            </a:pPr>
            <a:fld id="{1C6E074A-1152-47EC-87C2-7C8BD0A65CB5}" type="slidenum">
              <a:rPr lang="en-US" altLang="en-US"/>
              <a:pPr>
                <a:defRPr/>
              </a:pPr>
              <a:t>‹#›</a:t>
            </a:fld>
            <a:endParaRPr lang="en-US" altLang="en-US"/>
          </a:p>
        </p:txBody>
      </p:sp>
    </p:spTree>
    <p:extLst>
      <p:ext uri="{BB962C8B-B14F-4D97-AF65-F5344CB8AC3E}">
        <p14:creationId xmlns:p14="http://schemas.microsoft.com/office/powerpoint/2010/main" val="153757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ltLang="en-US"/>
          </a:p>
        </p:txBody>
      </p:sp>
      <p:sp>
        <p:nvSpPr>
          <p:cNvPr id="5" name="Rectangle 13"/>
          <p:cNvSpPr>
            <a:spLocks noGrp="1" noChangeArrowheads="1"/>
          </p:cNvSpPr>
          <p:nvPr>
            <p:ph type="ftr" sz="quarter" idx="11"/>
          </p:nvPr>
        </p:nvSpPr>
        <p:spPr/>
        <p:txBody>
          <a:bodyPr/>
          <a:lstStyle>
            <a:lvl1pPr>
              <a:defRPr/>
            </a:lvl1pPr>
          </a:lstStyle>
          <a:p>
            <a:pPr>
              <a:defRPr/>
            </a:pPr>
            <a:endParaRPr lang="en-US" altLang="en-US"/>
          </a:p>
        </p:txBody>
      </p:sp>
      <p:sp>
        <p:nvSpPr>
          <p:cNvPr id="6" name="Rectangle 14"/>
          <p:cNvSpPr>
            <a:spLocks noGrp="1" noChangeArrowheads="1"/>
          </p:cNvSpPr>
          <p:nvPr>
            <p:ph type="sldNum" sz="quarter" idx="12"/>
          </p:nvPr>
        </p:nvSpPr>
        <p:spPr/>
        <p:txBody>
          <a:bodyPr/>
          <a:lstStyle>
            <a:lvl1pPr>
              <a:defRPr/>
            </a:lvl1pPr>
          </a:lstStyle>
          <a:p>
            <a:pPr>
              <a:defRPr/>
            </a:pPr>
            <a:fld id="{1923231B-934C-4AE4-A987-1E641F903FE7}" type="slidenum">
              <a:rPr lang="en-US" altLang="en-US"/>
              <a:pPr>
                <a:defRPr/>
              </a:pPr>
              <a:t>‹#›</a:t>
            </a:fld>
            <a:endParaRPr lang="en-US" altLang="en-US"/>
          </a:p>
        </p:txBody>
      </p:sp>
    </p:spTree>
    <p:extLst>
      <p:ext uri="{BB962C8B-B14F-4D97-AF65-F5344CB8AC3E}">
        <p14:creationId xmlns:p14="http://schemas.microsoft.com/office/powerpoint/2010/main" val="116851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ltLang="en-US"/>
          </a:p>
        </p:txBody>
      </p:sp>
      <p:sp>
        <p:nvSpPr>
          <p:cNvPr id="6" name="Rectangle 13"/>
          <p:cNvSpPr>
            <a:spLocks noGrp="1" noChangeArrowheads="1"/>
          </p:cNvSpPr>
          <p:nvPr>
            <p:ph type="ftr" sz="quarter" idx="11"/>
          </p:nvPr>
        </p:nvSpPr>
        <p:spPr/>
        <p:txBody>
          <a:bodyPr/>
          <a:lstStyle>
            <a:lvl1pPr>
              <a:defRPr/>
            </a:lvl1pPr>
          </a:lstStyle>
          <a:p>
            <a:pPr>
              <a:defRPr/>
            </a:pPr>
            <a:endParaRPr lang="en-US" altLang="en-US"/>
          </a:p>
        </p:txBody>
      </p:sp>
      <p:sp>
        <p:nvSpPr>
          <p:cNvPr id="7" name="Rectangle 14"/>
          <p:cNvSpPr>
            <a:spLocks noGrp="1" noChangeArrowheads="1"/>
          </p:cNvSpPr>
          <p:nvPr>
            <p:ph type="sldNum" sz="quarter" idx="12"/>
          </p:nvPr>
        </p:nvSpPr>
        <p:spPr/>
        <p:txBody>
          <a:bodyPr/>
          <a:lstStyle>
            <a:lvl1pPr>
              <a:defRPr/>
            </a:lvl1pPr>
          </a:lstStyle>
          <a:p>
            <a:pPr>
              <a:defRPr/>
            </a:pPr>
            <a:fld id="{99A98AB4-2184-4CB8-8CA8-03219C2379A1}" type="slidenum">
              <a:rPr lang="en-US" altLang="en-US"/>
              <a:pPr>
                <a:defRPr/>
              </a:pPr>
              <a:t>‹#›</a:t>
            </a:fld>
            <a:endParaRPr lang="en-US" altLang="en-US"/>
          </a:p>
        </p:txBody>
      </p:sp>
    </p:spTree>
    <p:extLst>
      <p:ext uri="{BB962C8B-B14F-4D97-AF65-F5344CB8AC3E}">
        <p14:creationId xmlns:p14="http://schemas.microsoft.com/office/powerpoint/2010/main" val="208344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ltLang="en-US"/>
          </a:p>
        </p:txBody>
      </p:sp>
      <p:sp>
        <p:nvSpPr>
          <p:cNvPr id="8" name="Rectangle 13"/>
          <p:cNvSpPr>
            <a:spLocks noGrp="1" noChangeArrowheads="1"/>
          </p:cNvSpPr>
          <p:nvPr>
            <p:ph type="ftr" sz="quarter" idx="11"/>
          </p:nvPr>
        </p:nvSpPr>
        <p:spPr/>
        <p:txBody>
          <a:bodyPr/>
          <a:lstStyle>
            <a:lvl1pPr>
              <a:defRPr/>
            </a:lvl1pPr>
          </a:lstStyle>
          <a:p>
            <a:pPr>
              <a:defRPr/>
            </a:pPr>
            <a:endParaRPr lang="en-US" altLang="en-US"/>
          </a:p>
        </p:txBody>
      </p:sp>
      <p:sp>
        <p:nvSpPr>
          <p:cNvPr id="9" name="Rectangle 14"/>
          <p:cNvSpPr>
            <a:spLocks noGrp="1" noChangeArrowheads="1"/>
          </p:cNvSpPr>
          <p:nvPr>
            <p:ph type="sldNum" sz="quarter" idx="12"/>
          </p:nvPr>
        </p:nvSpPr>
        <p:spPr/>
        <p:txBody>
          <a:bodyPr/>
          <a:lstStyle>
            <a:lvl1pPr>
              <a:defRPr/>
            </a:lvl1pPr>
          </a:lstStyle>
          <a:p>
            <a:pPr>
              <a:defRPr/>
            </a:pPr>
            <a:fld id="{98307CBE-C2DD-450F-A6F3-7B1641E7B420}" type="slidenum">
              <a:rPr lang="en-US" altLang="en-US"/>
              <a:pPr>
                <a:defRPr/>
              </a:pPr>
              <a:t>‹#›</a:t>
            </a:fld>
            <a:endParaRPr lang="en-US" altLang="en-US"/>
          </a:p>
        </p:txBody>
      </p:sp>
    </p:spTree>
    <p:extLst>
      <p:ext uri="{BB962C8B-B14F-4D97-AF65-F5344CB8AC3E}">
        <p14:creationId xmlns:p14="http://schemas.microsoft.com/office/powerpoint/2010/main" val="225867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ltLang="en-US"/>
          </a:p>
        </p:txBody>
      </p:sp>
      <p:sp>
        <p:nvSpPr>
          <p:cNvPr id="4" name="Rectangle 13"/>
          <p:cNvSpPr>
            <a:spLocks noGrp="1" noChangeArrowheads="1"/>
          </p:cNvSpPr>
          <p:nvPr>
            <p:ph type="ftr" sz="quarter" idx="11"/>
          </p:nvPr>
        </p:nvSpPr>
        <p:spPr/>
        <p:txBody>
          <a:bodyPr/>
          <a:lstStyle>
            <a:lvl1pPr>
              <a:defRPr/>
            </a:lvl1pPr>
          </a:lstStyle>
          <a:p>
            <a:pPr>
              <a:defRPr/>
            </a:pPr>
            <a:endParaRPr lang="en-US" altLang="en-US"/>
          </a:p>
        </p:txBody>
      </p:sp>
      <p:sp>
        <p:nvSpPr>
          <p:cNvPr id="5" name="Rectangle 14"/>
          <p:cNvSpPr>
            <a:spLocks noGrp="1" noChangeArrowheads="1"/>
          </p:cNvSpPr>
          <p:nvPr>
            <p:ph type="sldNum" sz="quarter" idx="12"/>
          </p:nvPr>
        </p:nvSpPr>
        <p:spPr/>
        <p:txBody>
          <a:bodyPr/>
          <a:lstStyle>
            <a:lvl1pPr>
              <a:defRPr/>
            </a:lvl1pPr>
          </a:lstStyle>
          <a:p>
            <a:pPr>
              <a:defRPr/>
            </a:pPr>
            <a:fld id="{B438331F-EA83-4FB7-923F-535B7DC168B8}" type="slidenum">
              <a:rPr lang="en-US" altLang="en-US"/>
              <a:pPr>
                <a:defRPr/>
              </a:pPr>
              <a:t>‹#›</a:t>
            </a:fld>
            <a:endParaRPr lang="en-US" altLang="en-US"/>
          </a:p>
        </p:txBody>
      </p:sp>
    </p:spTree>
    <p:extLst>
      <p:ext uri="{BB962C8B-B14F-4D97-AF65-F5344CB8AC3E}">
        <p14:creationId xmlns:p14="http://schemas.microsoft.com/office/powerpoint/2010/main" val="409241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ltLang="en-US"/>
          </a:p>
        </p:txBody>
      </p:sp>
      <p:sp>
        <p:nvSpPr>
          <p:cNvPr id="3" name="Rectangle 13"/>
          <p:cNvSpPr>
            <a:spLocks noGrp="1" noChangeArrowheads="1"/>
          </p:cNvSpPr>
          <p:nvPr>
            <p:ph type="ftr" sz="quarter" idx="11"/>
          </p:nvPr>
        </p:nvSpPr>
        <p:spPr/>
        <p:txBody>
          <a:bodyPr/>
          <a:lstStyle>
            <a:lvl1pPr>
              <a:defRPr/>
            </a:lvl1pPr>
          </a:lstStyle>
          <a:p>
            <a:pPr>
              <a:defRPr/>
            </a:pPr>
            <a:endParaRPr lang="en-US" altLang="en-US"/>
          </a:p>
        </p:txBody>
      </p:sp>
      <p:sp>
        <p:nvSpPr>
          <p:cNvPr id="4" name="Rectangle 14"/>
          <p:cNvSpPr>
            <a:spLocks noGrp="1" noChangeArrowheads="1"/>
          </p:cNvSpPr>
          <p:nvPr>
            <p:ph type="sldNum" sz="quarter" idx="12"/>
          </p:nvPr>
        </p:nvSpPr>
        <p:spPr/>
        <p:txBody>
          <a:bodyPr/>
          <a:lstStyle>
            <a:lvl1pPr>
              <a:defRPr/>
            </a:lvl1pPr>
          </a:lstStyle>
          <a:p>
            <a:pPr>
              <a:defRPr/>
            </a:pPr>
            <a:fld id="{C3B98DC8-37CE-40B6-91FD-F78974CCA252}" type="slidenum">
              <a:rPr lang="en-US" altLang="en-US"/>
              <a:pPr>
                <a:defRPr/>
              </a:pPr>
              <a:t>‹#›</a:t>
            </a:fld>
            <a:endParaRPr lang="en-US" altLang="en-US"/>
          </a:p>
        </p:txBody>
      </p:sp>
    </p:spTree>
    <p:extLst>
      <p:ext uri="{BB962C8B-B14F-4D97-AF65-F5344CB8AC3E}">
        <p14:creationId xmlns:p14="http://schemas.microsoft.com/office/powerpoint/2010/main" val="44041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ltLang="en-US"/>
          </a:p>
        </p:txBody>
      </p:sp>
      <p:sp>
        <p:nvSpPr>
          <p:cNvPr id="6" name="Rectangle 13"/>
          <p:cNvSpPr>
            <a:spLocks noGrp="1" noChangeArrowheads="1"/>
          </p:cNvSpPr>
          <p:nvPr>
            <p:ph type="ftr" sz="quarter" idx="11"/>
          </p:nvPr>
        </p:nvSpPr>
        <p:spPr/>
        <p:txBody>
          <a:bodyPr/>
          <a:lstStyle>
            <a:lvl1pPr>
              <a:defRPr/>
            </a:lvl1pPr>
          </a:lstStyle>
          <a:p>
            <a:pPr>
              <a:defRPr/>
            </a:pPr>
            <a:endParaRPr lang="en-US" altLang="en-US"/>
          </a:p>
        </p:txBody>
      </p:sp>
      <p:sp>
        <p:nvSpPr>
          <p:cNvPr id="7" name="Rectangle 14"/>
          <p:cNvSpPr>
            <a:spLocks noGrp="1" noChangeArrowheads="1"/>
          </p:cNvSpPr>
          <p:nvPr>
            <p:ph type="sldNum" sz="quarter" idx="12"/>
          </p:nvPr>
        </p:nvSpPr>
        <p:spPr/>
        <p:txBody>
          <a:bodyPr/>
          <a:lstStyle>
            <a:lvl1pPr>
              <a:defRPr/>
            </a:lvl1pPr>
          </a:lstStyle>
          <a:p>
            <a:pPr>
              <a:defRPr/>
            </a:pPr>
            <a:fld id="{16DA4660-DA07-465A-8422-737A1A931B5C}" type="slidenum">
              <a:rPr lang="en-US" altLang="en-US"/>
              <a:pPr>
                <a:defRPr/>
              </a:pPr>
              <a:t>‹#›</a:t>
            </a:fld>
            <a:endParaRPr lang="en-US" altLang="en-US"/>
          </a:p>
        </p:txBody>
      </p:sp>
    </p:spTree>
    <p:extLst>
      <p:ext uri="{BB962C8B-B14F-4D97-AF65-F5344CB8AC3E}">
        <p14:creationId xmlns:p14="http://schemas.microsoft.com/office/powerpoint/2010/main" val="349124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ltLang="en-US"/>
          </a:p>
        </p:txBody>
      </p:sp>
      <p:sp>
        <p:nvSpPr>
          <p:cNvPr id="6" name="Rectangle 13"/>
          <p:cNvSpPr>
            <a:spLocks noGrp="1" noChangeArrowheads="1"/>
          </p:cNvSpPr>
          <p:nvPr>
            <p:ph type="ftr" sz="quarter" idx="11"/>
          </p:nvPr>
        </p:nvSpPr>
        <p:spPr/>
        <p:txBody>
          <a:bodyPr/>
          <a:lstStyle>
            <a:lvl1pPr>
              <a:defRPr/>
            </a:lvl1pPr>
          </a:lstStyle>
          <a:p>
            <a:pPr>
              <a:defRPr/>
            </a:pPr>
            <a:endParaRPr lang="en-US" altLang="en-US"/>
          </a:p>
        </p:txBody>
      </p:sp>
      <p:sp>
        <p:nvSpPr>
          <p:cNvPr id="7" name="Rectangle 14"/>
          <p:cNvSpPr>
            <a:spLocks noGrp="1" noChangeArrowheads="1"/>
          </p:cNvSpPr>
          <p:nvPr>
            <p:ph type="sldNum" sz="quarter" idx="12"/>
          </p:nvPr>
        </p:nvSpPr>
        <p:spPr/>
        <p:txBody>
          <a:bodyPr/>
          <a:lstStyle>
            <a:lvl1pPr>
              <a:defRPr/>
            </a:lvl1pPr>
          </a:lstStyle>
          <a:p>
            <a:pPr>
              <a:defRPr/>
            </a:pPr>
            <a:fld id="{EACE9841-097C-4B07-B8FB-78471DDD170A}" type="slidenum">
              <a:rPr lang="en-US" altLang="en-US"/>
              <a:pPr>
                <a:defRPr/>
              </a:pPr>
              <a:t>‹#›</a:t>
            </a:fld>
            <a:endParaRPr lang="en-US" altLang="en-US"/>
          </a:p>
        </p:txBody>
      </p:sp>
    </p:spTree>
    <p:extLst>
      <p:ext uri="{BB962C8B-B14F-4D97-AF65-F5344CB8AC3E}">
        <p14:creationId xmlns:p14="http://schemas.microsoft.com/office/powerpoint/2010/main" val="266662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en-US"/>
            </a:p>
          </p:txBody>
        </p:sp>
        <p:sp>
          <p:nvSpPr>
            <p:cNvPr id="2051" name="Freeform 3"/>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a:p>
          </p:txBody>
        </p:sp>
        <p:sp>
          <p:nvSpPr>
            <p:cNvPr id="2052" name="Freeform 4"/>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sp>
          <p:nvSpPr>
            <p:cNvPr id="2053" name="Freeform 5"/>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a:p>
          </p:txBody>
        </p:sp>
        <p:sp>
          <p:nvSpPr>
            <p:cNvPr id="2054" name="Freeform 6"/>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sp>
          <p:nvSpPr>
            <p:cNvPr id="2055" name="Freeform 7"/>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a:p>
          </p:txBody>
        </p:sp>
        <p:sp>
          <p:nvSpPr>
            <p:cNvPr id="2056" name="Freeform 8"/>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sp>
          <p:nvSpPr>
            <p:cNvPr id="2057" name="Freeform 9"/>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grpSp>
      <p:sp>
        <p:nvSpPr>
          <p:cNvPr id="1027"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spcBef>
                <a:spcPct val="50000"/>
              </a:spcBef>
              <a:defRPr sz="1400"/>
            </a:lvl1pPr>
          </a:lstStyle>
          <a:p>
            <a:pPr>
              <a:defRPr/>
            </a:pPr>
            <a:endParaRPr lang="en-US" altLang="en-US"/>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400"/>
            </a:lvl1pPr>
          </a:lstStyle>
          <a:p>
            <a:pPr>
              <a:defRPr/>
            </a:pPr>
            <a:endParaRPr lang="en-US" altLang="en-US"/>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400"/>
            </a:lvl1pPr>
          </a:lstStyle>
          <a:p>
            <a:pPr>
              <a:defRPr/>
            </a:pPr>
            <a:fld id="{2F55D592-7F57-4302-8CE8-7622980FB5C3}" type="slidenum">
              <a:rPr lang="en-US" altLang="en-US"/>
              <a:pPr>
                <a:defRPr/>
              </a:pPr>
              <a:t>‹#›</a:t>
            </a:fld>
            <a:endParaRPr lang="en-US" altLang="en-US"/>
          </a:p>
        </p:txBody>
      </p:sp>
      <p:sp>
        <p:nvSpPr>
          <p:cNvPr id="1031" name="Rectangle 1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ypsydreamstudios.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 Id="rId5" Type="http://schemas.openxmlformats.org/officeDocument/2006/relationships/image" Target="../media/image75.jpeg"/><Relationship Id="rId4" Type="http://schemas.openxmlformats.org/officeDocument/2006/relationships/image" Target="../media/image74.jpeg"/></Relationships>
</file>

<file path=ppt/slides/_rels/slide25.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838200"/>
            <a:ext cx="6934200" cy="4343400"/>
          </a:xfrm>
        </p:spPr>
        <p:txBody>
          <a:bodyPr/>
          <a:lstStyle/>
          <a:p>
            <a:pPr eaLnBrk="1" hangingPunct="1"/>
            <a:r>
              <a:rPr lang="en-US" altLang="en-US" sz="6600" dirty="0" smtClean="0">
                <a:solidFill>
                  <a:schemeClr val="tx1"/>
                </a:solidFill>
              </a:rPr>
              <a:t>DeAnna M. Rowe</a:t>
            </a:r>
            <a:r>
              <a:rPr lang="en-US" altLang="en-US" sz="2000" dirty="0" smtClean="0">
                <a:solidFill>
                  <a:schemeClr val="tx1"/>
                </a:solidFill>
              </a:rPr>
              <a:t/>
            </a:r>
            <a:br>
              <a:rPr lang="en-US" altLang="en-US" sz="2000" dirty="0" smtClean="0">
                <a:solidFill>
                  <a:schemeClr val="tx1"/>
                </a:solidFill>
              </a:rPr>
            </a:br>
            <a:r>
              <a:rPr lang="en-US" altLang="en-US" sz="3600" dirty="0" smtClean="0">
                <a:solidFill>
                  <a:schemeClr val="tx1"/>
                </a:solidFill>
              </a:rPr>
              <a:t>Costume Design and Technology</a:t>
            </a:r>
            <a:r>
              <a:rPr lang="en-US" altLang="en-US" sz="3600" dirty="0">
                <a:solidFill>
                  <a:schemeClr val="tx1"/>
                </a:solidFill>
              </a:rPr>
              <a:t/>
            </a:r>
            <a:br>
              <a:rPr lang="en-US" altLang="en-US" sz="3600" dirty="0">
                <a:solidFill>
                  <a:schemeClr val="tx1"/>
                </a:solidFill>
              </a:rPr>
            </a:br>
            <a:r>
              <a:rPr lang="en-US" altLang="en-US" sz="3600" dirty="0">
                <a:solidFill>
                  <a:schemeClr val="tx1"/>
                </a:solidFill>
              </a:rPr>
              <a:t/>
            </a:r>
            <a:br>
              <a:rPr lang="en-US" altLang="en-US" sz="3600" dirty="0">
                <a:solidFill>
                  <a:schemeClr val="tx1"/>
                </a:solidFill>
              </a:rPr>
            </a:br>
            <a:r>
              <a:rPr lang="en-US" altLang="en-US" sz="3600" dirty="0" smtClean="0">
                <a:solidFill>
                  <a:schemeClr val="tx1"/>
                </a:solidFill>
                <a:hlinkClick r:id="rId3"/>
              </a:rPr>
              <a:t>www.gypsydreamstudios.com</a:t>
            </a:r>
            <a:endParaRPr lang="en-US" altLang="en-US" sz="3600" dirty="0" smtClean="0">
              <a:solidFill>
                <a:schemeClr val="tx1"/>
              </a:solidFill>
            </a:endParaRPr>
          </a:p>
        </p:txBody>
      </p:sp>
    </p:spTree>
    <p:extLst>
      <p:ext uri="{BB962C8B-B14F-4D97-AF65-F5344CB8AC3E}">
        <p14:creationId xmlns:p14="http://schemas.microsoft.com/office/powerpoint/2010/main" val="2053105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324600" y="6492875"/>
            <a:ext cx="2286000" cy="304800"/>
          </a:xfrm>
        </p:spPr>
        <p:txBody>
          <a:bodyPr/>
          <a:lstStyle/>
          <a:p>
            <a:pPr eaLnBrk="1" hangingPunct="1"/>
            <a:r>
              <a:rPr lang="en-US" altLang="en-US" sz="2400" i="1" smtClean="0">
                <a:solidFill>
                  <a:schemeClr val="tx1"/>
                </a:solidFill>
              </a:rPr>
              <a:t>On the Razzle</a:t>
            </a:r>
          </a:p>
        </p:txBody>
      </p:sp>
      <p:pic>
        <p:nvPicPr>
          <p:cNvPr id="25603" name="Picture 3" descr="C:\Documents and Settings\VPR Owner\My Documents\My Pictures\designs and ideas\PSF and Allentown\razzle photos\fisher front.jpg"/>
          <p:cNvPicPr>
            <a:picLocks noChangeAspect="1" noChangeArrowheads="1"/>
          </p:cNvPicPr>
          <p:nvPr/>
        </p:nvPicPr>
        <p:blipFill>
          <a:blip r:embed="rId3" cstate="email">
            <a:extLst>
              <a:ext uri="{28A0092B-C50C-407E-A947-70E740481C1C}">
                <a14:useLocalDpi xmlns:a14="http://schemas.microsoft.com/office/drawing/2010/main"/>
              </a:ext>
            </a:extLst>
          </a:blip>
          <a:srcRect r="-70"/>
          <a:stretch>
            <a:fillRect/>
          </a:stretch>
        </p:blipFill>
        <p:spPr bwMode="auto">
          <a:xfrm>
            <a:off x="6096000" y="1219200"/>
            <a:ext cx="2286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1122363"/>
            <a:ext cx="48768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1"/>
          <p:cNvSpPr txBox="1">
            <a:spLocks noChangeArrowheads="1"/>
          </p:cNvSpPr>
          <p:nvPr/>
        </p:nvSpPr>
        <p:spPr bwMode="auto">
          <a:xfrm>
            <a:off x="317500" y="152400"/>
            <a:ext cx="845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The “Scottish Get-Up” is supposed to be ridiculous and over-the-top. This was draped by a Junior acting major.</a:t>
            </a:r>
          </a:p>
          <a:p>
            <a:pPr>
              <a:spcBef>
                <a:spcPct val="0"/>
              </a:spcBef>
              <a:buFontTx/>
              <a:buNone/>
            </a:pPr>
            <a:endParaRPr lang="en-US" altLang="en-US" sz="2000"/>
          </a:p>
        </p:txBody>
      </p:sp>
    </p:spTree>
    <p:extLst>
      <p:ext uri="{BB962C8B-B14F-4D97-AF65-F5344CB8AC3E}">
        <p14:creationId xmlns:p14="http://schemas.microsoft.com/office/powerpoint/2010/main" val="2618515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446463" y="255588"/>
            <a:ext cx="2514600" cy="228600"/>
          </a:xfrm>
        </p:spPr>
        <p:txBody>
          <a:bodyPr/>
          <a:lstStyle/>
          <a:p>
            <a:pPr eaLnBrk="1" hangingPunct="1"/>
            <a:r>
              <a:rPr lang="en-US" altLang="en-US" sz="2800" smtClean="0">
                <a:solidFill>
                  <a:schemeClr val="tx1"/>
                </a:solidFill>
              </a:rPr>
              <a:t>On the Razzle</a:t>
            </a:r>
          </a:p>
        </p:txBody>
      </p:sp>
      <p:pic>
        <p:nvPicPr>
          <p:cNvPr id="27651" name="Picture 3" descr="C:\Documents and Settings\VPR Owner\My Documents\My Pictures\designs and ideas\PSF and Allentown\razzle photos\madame knorr render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88" y="246063"/>
            <a:ext cx="30384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C:\Documents and Settings\VPR Owner\My Documents\My Pictures\designs and ideas\PSF and Allentown\razzle photos\madame knorr with ha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1213" y="792163"/>
            <a:ext cx="28559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Emilie Flö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53188" y="246063"/>
            <a:ext cx="2538412"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1"/>
          <p:cNvSpPr>
            <a:spLocks noChangeArrowheads="1"/>
          </p:cNvSpPr>
          <p:nvPr/>
        </p:nvSpPr>
        <p:spPr bwMode="auto">
          <a:xfrm>
            <a:off x="136525" y="5957888"/>
            <a:ext cx="8842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The inspiration for this dress was Emilie Floge-the muse of Gustave Klimt.  Our designs for all the design elements were “Klimtian”.</a:t>
            </a:r>
          </a:p>
        </p:txBody>
      </p:sp>
    </p:spTree>
    <p:extLst>
      <p:ext uri="{BB962C8B-B14F-4D97-AF65-F5344CB8AC3E}">
        <p14:creationId xmlns:p14="http://schemas.microsoft.com/office/powerpoint/2010/main" val="2406572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20650"/>
            <a:ext cx="2212975"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p:cNvPicPr>
          <p:nvPr/>
        </p:nvPicPr>
        <p:blipFill>
          <a:blip r:embed="rId4" cstate="email">
            <a:extLst>
              <a:ext uri="{28A0092B-C50C-407E-A947-70E740481C1C}">
                <a14:useLocalDpi xmlns:a14="http://schemas.microsoft.com/office/drawing/2010/main"/>
              </a:ext>
            </a:extLst>
          </a:blip>
          <a:srcRect r="-1449"/>
          <a:stretch>
            <a:fillRect/>
          </a:stretch>
        </p:blipFill>
        <p:spPr bwMode="auto">
          <a:xfrm>
            <a:off x="3276600" y="120650"/>
            <a:ext cx="25908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20650"/>
            <a:ext cx="2492375"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228600" y="5810250"/>
            <a:ext cx="86868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There was a lot of plaid!  Brown plaid coat was hand tailored by a senior acting major.  Periwinkle outfit was draped and constructed by sophomore costume tech student.</a:t>
            </a:r>
          </a:p>
        </p:txBody>
      </p:sp>
    </p:spTree>
    <p:extLst>
      <p:ext uri="{BB962C8B-B14F-4D97-AF65-F5344CB8AC3E}">
        <p14:creationId xmlns:p14="http://schemas.microsoft.com/office/powerpoint/2010/main" val="3994608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15900"/>
            <a:ext cx="281940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200" y="255588"/>
            <a:ext cx="3124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152400" y="339725"/>
            <a:ext cx="25146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t>On the Razzle </a:t>
            </a:r>
            <a:r>
              <a:rPr lang="en-US" altLang="en-US" sz="2400"/>
              <a:t>Creative re-construction of an 80s prom dress.</a:t>
            </a:r>
          </a:p>
          <a:p>
            <a:pPr>
              <a:spcBef>
                <a:spcPct val="0"/>
              </a:spcBef>
              <a:buFontTx/>
              <a:buNone/>
            </a:pPr>
            <a:r>
              <a:rPr lang="en-US" altLang="en-US" sz="2400"/>
              <a:t>I also styled the wigs for this show</a:t>
            </a:r>
            <a:r>
              <a:rPr lang="en-US" altLang="en-US" sz="1200"/>
              <a:t>.</a:t>
            </a:r>
            <a:endParaRPr lang="en-US" altLang="en-US" sz="4400"/>
          </a:p>
        </p:txBody>
      </p:sp>
    </p:spTree>
    <p:extLst>
      <p:ext uri="{BB962C8B-B14F-4D97-AF65-F5344CB8AC3E}">
        <p14:creationId xmlns:p14="http://schemas.microsoft.com/office/powerpoint/2010/main" val="274106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2156" y="6172200"/>
            <a:ext cx="8712339" cy="457200"/>
          </a:xfrm>
        </p:spPr>
        <p:txBody>
          <a:bodyPr/>
          <a:lstStyle/>
          <a:p>
            <a:pPr eaLnBrk="1" hangingPunct="1">
              <a:defRPr/>
            </a:pPr>
            <a:r>
              <a:rPr lang="en-US" sz="2000" dirty="0" smtClean="0">
                <a:solidFill>
                  <a:schemeClr val="tx1"/>
                </a:solidFill>
              </a:rPr>
              <a:t>William Ivey Long designs for the Broadway touring production of </a:t>
            </a:r>
            <a:r>
              <a:rPr lang="en-US" sz="2000" i="1" dirty="0" smtClean="0">
                <a:solidFill>
                  <a:schemeClr val="tx1"/>
                </a:solidFill>
              </a:rPr>
              <a:t>Cinderella. </a:t>
            </a:r>
            <a:r>
              <a:rPr lang="en-US" altLang="en-US" sz="2000" dirty="0" smtClean="0">
                <a:solidFill>
                  <a:schemeClr val="tx1"/>
                </a:solidFill>
              </a:rPr>
              <a:t>I </a:t>
            </a:r>
            <a:r>
              <a:rPr lang="en-US" altLang="en-US" sz="2000" dirty="0">
                <a:solidFill>
                  <a:schemeClr val="tx1"/>
                </a:solidFill>
              </a:rPr>
              <a:t>was commissioned to </a:t>
            </a:r>
            <a:r>
              <a:rPr lang="en-US" altLang="en-US" sz="2000" dirty="0" smtClean="0">
                <a:solidFill>
                  <a:schemeClr val="tx1"/>
                </a:solidFill>
              </a:rPr>
              <a:t>re-create the designs for the </a:t>
            </a:r>
            <a:r>
              <a:rPr lang="en-US" altLang="en-US" sz="2000" dirty="0">
                <a:solidFill>
                  <a:schemeClr val="tx1"/>
                </a:solidFill>
              </a:rPr>
              <a:t>skirt ensembles for 9 </a:t>
            </a:r>
            <a:r>
              <a:rPr lang="en-US" altLang="en-US" sz="2000" dirty="0" smtClean="0">
                <a:solidFill>
                  <a:schemeClr val="tx1"/>
                </a:solidFill>
              </a:rPr>
              <a:t>villagers, as well as grade the Crazy Marie costume from a size 6 to size 22. </a:t>
            </a:r>
            <a:r>
              <a:rPr lang="en-US" altLang="en-US" sz="2000" dirty="0">
                <a:solidFill>
                  <a:schemeClr val="tx1"/>
                </a:solidFill>
              </a:rPr>
              <a:t/>
            </a:r>
            <a:br>
              <a:rPr lang="en-US" altLang="en-US" sz="2000" dirty="0">
                <a:solidFill>
                  <a:schemeClr val="tx1"/>
                </a:solidFill>
              </a:rPr>
            </a:br>
            <a:endParaRPr lang="en-US" sz="2000" i="1" dirty="0" smtClean="0">
              <a:solidFill>
                <a:schemeClr val="tx1"/>
              </a:solidFill>
            </a:endParaRPr>
          </a:p>
        </p:txBody>
      </p:sp>
      <p:pic>
        <p:nvPicPr>
          <p:cNvPr id="54275"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57023" y="49696"/>
            <a:ext cx="2590800"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324600" y="46383"/>
            <a:ext cx="26130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2156" y="76200"/>
            <a:ext cx="3048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202096"/>
            <a:ext cx="2539294" cy="3810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719" y="76200"/>
            <a:ext cx="2539294" cy="381000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5652" y="4104938"/>
            <a:ext cx="2044148" cy="2676861"/>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38401" y="4091607"/>
            <a:ext cx="2209800" cy="2690191"/>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56924" y="4078355"/>
            <a:ext cx="2514600" cy="2667000"/>
          </a:xfrm>
          <a:prstGeom prst="rect">
            <a:avLst/>
          </a:prstGeom>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60777" y="221974"/>
            <a:ext cx="2835513" cy="3283226"/>
          </a:xfrm>
          <a:prstGeom prst="rect">
            <a:avLst/>
          </a:prstGeom>
        </p:spPr>
      </p:pic>
      <p:sp>
        <p:nvSpPr>
          <p:cNvPr id="2" name="TextBox 1"/>
          <p:cNvSpPr txBox="1"/>
          <p:nvPr/>
        </p:nvSpPr>
        <p:spPr>
          <a:xfrm>
            <a:off x="6553200" y="3480976"/>
            <a:ext cx="1962976" cy="531120"/>
          </a:xfrm>
          <a:prstGeom prst="rect">
            <a:avLst/>
          </a:prstGeom>
          <a:noFill/>
        </p:spPr>
        <p:txBody>
          <a:bodyPr wrap="square" rtlCol="0">
            <a:spAutoFit/>
          </a:bodyPr>
          <a:lstStyle/>
          <a:p>
            <a:r>
              <a:rPr lang="en-US" sz="2800" dirty="0" smtClean="0"/>
              <a:t>Hair styling</a:t>
            </a:r>
            <a:endParaRPr lang="en-US" sz="2800" dirty="0"/>
          </a:p>
        </p:txBody>
      </p:sp>
    </p:spTree>
    <p:extLst>
      <p:ext uri="{BB962C8B-B14F-4D97-AF65-F5344CB8AC3E}">
        <p14:creationId xmlns:p14="http://schemas.microsoft.com/office/powerpoint/2010/main" val="929151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28650" y="365125"/>
            <a:ext cx="6534150" cy="930275"/>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Wig ventilation techniques</a:t>
            </a:r>
          </a:p>
        </p:txBody>
      </p:sp>
      <p:pic>
        <p:nvPicPr>
          <p:cNvPr id="4198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38" y="1516063"/>
            <a:ext cx="2862262"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1516063"/>
            <a:ext cx="2819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0" y="1477963"/>
            <a:ext cx="2913063"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5"/>
          <p:cNvSpPr txBox="1">
            <a:spLocks noChangeArrowheads="1"/>
          </p:cNvSpPr>
          <p:nvPr/>
        </p:nvSpPr>
        <p:spPr bwMode="auto">
          <a:xfrm>
            <a:off x="1965325" y="5556250"/>
            <a:ext cx="1930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rPr>
              <a:t>Fronted wig</a:t>
            </a:r>
          </a:p>
        </p:txBody>
      </p:sp>
      <p:sp>
        <p:nvSpPr>
          <p:cNvPr id="41991" name="TextBox 7"/>
          <p:cNvSpPr txBox="1">
            <a:spLocks noChangeArrowheads="1"/>
          </p:cNvSpPr>
          <p:nvPr/>
        </p:nvSpPr>
        <p:spPr bwMode="auto">
          <a:xfrm>
            <a:off x="6142038" y="5602288"/>
            <a:ext cx="28209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rPr>
              <a:t>Un-cut mustache and mutton chops</a:t>
            </a:r>
          </a:p>
        </p:txBody>
      </p:sp>
    </p:spTree>
    <p:extLst>
      <p:ext uri="{BB962C8B-B14F-4D97-AF65-F5344CB8AC3E}">
        <p14:creationId xmlns:p14="http://schemas.microsoft.com/office/powerpoint/2010/main" val="2681367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0813" y="277813"/>
            <a:ext cx="8993187" cy="549275"/>
          </a:xfrm>
        </p:spPr>
        <p:txBody>
          <a:bodyPr/>
          <a:lstStyle/>
          <a:p>
            <a:pPr eaLnBrk="1" hangingPunct="1"/>
            <a:r>
              <a:rPr lang="en-US" altLang="en-US" sz="4000" smtClean="0">
                <a:latin typeface="Times New Roman" panose="02020603050405020304" pitchFamily="18" charset="0"/>
                <a:cs typeface="Times New Roman" panose="02020603050405020304" pitchFamily="18" charset="0"/>
              </a:rPr>
              <a:t>Makeup Class – University of Memphis</a:t>
            </a:r>
          </a:p>
        </p:txBody>
      </p:sp>
      <p:pic>
        <p:nvPicPr>
          <p:cNvPr id="1433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625" y="1157288"/>
            <a:ext cx="2217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41588" y="1157288"/>
            <a:ext cx="23034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16450" y="4248150"/>
            <a:ext cx="184785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8288" y="4279900"/>
            <a:ext cx="19843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81288" y="4248150"/>
            <a:ext cx="1512887"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81800" y="3970338"/>
            <a:ext cx="2060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72063" y="1157288"/>
            <a:ext cx="16668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9"/>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58000" y="1128713"/>
            <a:ext cx="210502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452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C:\Documents and Settings\VPR Owner\Application Data\Microsoft\Media Catalog\porthos05.jpg"/>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457200" y="185738"/>
            <a:ext cx="4191000" cy="6672262"/>
          </a:xfrm>
        </p:spPr>
      </p:pic>
      <p:sp>
        <p:nvSpPr>
          <p:cNvPr id="56323" name="Rectangle 4"/>
          <p:cNvSpPr>
            <a:spLocks noGrp="1" noChangeArrowheads="1"/>
          </p:cNvSpPr>
          <p:nvPr>
            <p:ph type="body" sz="half" idx="2"/>
          </p:nvPr>
        </p:nvSpPr>
        <p:spPr>
          <a:xfrm>
            <a:off x="5181600" y="2133600"/>
            <a:ext cx="3810000" cy="4114800"/>
          </a:xfrm>
        </p:spPr>
        <p:txBody>
          <a:bodyPr/>
          <a:lstStyle/>
          <a:p>
            <a:pPr eaLnBrk="1" hangingPunct="1"/>
            <a:r>
              <a:rPr lang="en-US" altLang="en-US" sz="2800" smtClean="0"/>
              <a:t>“The Porthos”</a:t>
            </a:r>
          </a:p>
          <a:p>
            <a:pPr eaLnBrk="1" hangingPunct="1"/>
            <a:r>
              <a:rPr lang="en-US" altLang="en-US" sz="2800" smtClean="0"/>
              <a:t>Leather slashed doublet</a:t>
            </a:r>
          </a:p>
          <a:p>
            <a:pPr eaLnBrk="1" hangingPunct="1"/>
            <a:r>
              <a:rPr lang="en-US" altLang="en-US" sz="2800" smtClean="0"/>
              <a:t>Leather full trousers</a:t>
            </a:r>
          </a:p>
          <a:p>
            <a:pPr eaLnBrk="1" hangingPunct="1"/>
            <a:r>
              <a:rPr lang="en-US" altLang="en-US" sz="2800" smtClean="0"/>
              <a:t>Leather sword baldric</a:t>
            </a:r>
          </a:p>
          <a:p>
            <a:pPr eaLnBrk="1" hangingPunct="1"/>
            <a:r>
              <a:rPr lang="en-US" altLang="en-US" sz="2800" smtClean="0"/>
              <a:t>Patterning, cutting, stitching</a:t>
            </a:r>
          </a:p>
        </p:txBody>
      </p:sp>
      <p:sp>
        <p:nvSpPr>
          <p:cNvPr id="56324" name="Rectangle 4"/>
          <p:cNvSpPr>
            <a:spLocks noChangeArrowheads="1"/>
          </p:cNvSpPr>
          <p:nvPr/>
        </p:nvSpPr>
        <p:spPr bwMode="auto">
          <a:xfrm>
            <a:off x="5008563" y="312738"/>
            <a:ext cx="3962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r>
              <a:rPr lang="en-US" altLang="en-US" sz="2000"/>
              <a:t>This is a private commission based on the designs for The Three Musketeers.  It is a popular favorite that I have recreated several times.</a:t>
            </a:r>
            <a:endParaRPr lang="en-US" altLang="en-US"/>
          </a:p>
        </p:txBody>
      </p:sp>
    </p:spTree>
    <p:extLst>
      <p:ext uri="{BB962C8B-B14F-4D97-AF65-F5344CB8AC3E}">
        <p14:creationId xmlns:p14="http://schemas.microsoft.com/office/powerpoint/2010/main" val="3034027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sz="half" idx="1"/>
          </p:nvPr>
        </p:nvSpPr>
        <p:spPr>
          <a:xfrm>
            <a:off x="4876800" y="228600"/>
            <a:ext cx="4267200" cy="1752600"/>
          </a:xfrm>
        </p:spPr>
        <p:txBody>
          <a:bodyPr/>
          <a:lstStyle/>
          <a:p>
            <a:pPr eaLnBrk="1" hangingPunct="1">
              <a:buFontTx/>
              <a:buNone/>
            </a:pPr>
            <a:r>
              <a:rPr lang="en-US" altLang="en-US" sz="2400" smtClean="0"/>
              <a:t>Victorian Bride and Groom</a:t>
            </a:r>
          </a:p>
          <a:p>
            <a:pPr eaLnBrk="1" hangingPunct="1"/>
            <a:r>
              <a:rPr lang="en-US" altLang="en-US" sz="2400" smtClean="0"/>
              <a:t>Tailored 4-piece groom’s suit</a:t>
            </a:r>
          </a:p>
          <a:p>
            <a:pPr eaLnBrk="1" hangingPunct="1"/>
            <a:r>
              <a:rPr lang="en-US" altLang="en-US" sz="2400" smtClean="0"/>
              <a:t>Bride’s 2-piece dress and jacket</a:t>
            </a:r>
          </a:p>
          <a:p>
            <a:pPr eaLnBrk="1" hangingPunct="1">
              <a:buFontTx/>
              <a:buNone/>
            </a:pPr>
            <a:endParaRPr lang="en-US" altLang="en-US" sz="2800" smtClean="0"/>
          </a:p>
        </p:txBody>
      </p:sp>
      <p:pic>
        <p:nvPicPr>
          <p:cNvPr id="58371" name="Picture 5" descr="C:\Documents and Settings\VPR Owner\My Documents\My Pictures\designs and ideas\Victorian wedding couple\P3142927 blue grai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39688"/>
            <a:ext cx="47244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descr="C:\Documents and Settings\VPR Owner\My Documents\My Pictures\designs and ideas\Victorian wedding couple\grooms suit clos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2667000"/>
            <a:ext cx="25908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5"/>
          <p:cNvSpPr>
            <a:spLocks noChangeArrowheads="1"/>
          </p:cNvSpPr>
          <p:nvPr/>
        </p:nvSpPr>
        <p:spPr bwMode="auto">
          <a:xfrm>
            <a:off x="241300" y="4856163"/>
            <a:ext cx="51689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r>
              <a:rPr lang="en-US" altLang="en-US" sz="2000"/>
              <a:t>This was a wonderful design project – mail order Bride and Groom….clothes.  I never actually met them. I designed and tailored their garments based on measurements and many emails.  I was fortunate to find very luscious silks and wools for this project.</a:t>
            </a:r>
          </a:p>
        </p:txBody>
      </p:sp>
    </p:spTree>
    <p:extLst>
      <p:ext uri="{BB962C8B-B14F-4D97-AF65-F5344CB8AC3E}">
        <p14:creationId xmlns:p14="http://schemas.microsoft.com/office/powerpoint/2010/main" val="1243378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38200"/>
            <a:ext cx="8970317" cy="5920409"/>
          </a:xfrm>
          <a:prstGeom prst="rect">
            <a:avLst/>
          </a:prstGeom>
        </p:spPr>
      </p:pic>
      <p:sp>
        <p:nvSpPr>
          <p:cNvPr id="2" name="Title 1"/>
          <p:cNvSpPr>
            <a:spLocks noGrp="1"/>
          </p:cNvSpPr>
          <p:nvPr>
            <p:ph type="title"/>
          </p:nvPr>
        </p:nvSpPr>
        <p:spPr>
          <a:xfrm>
            <a:off x="2971800" y="76200"/>
            <a:ext cx="4419600" cy="2133600"/>
          </a:xfrm>
        </p:spPr>
        <p:txBody>
          <a:bodyPr/>
          <a:lstStyle/>
          <a:p>
            <a:pPr algn="l"/>
            <a:r>
              <a:rPr lang="en-US" sz="2400" i="1" dirty="0">
                <a:solidFill>
                  <a:schemeClr val="tx1"/>
                </a:solidFill>
              </a:rPr>
              <a:t>A Comedy of </a:t>
            </a:r>
            <a:r>
              <a:rPr lang="en-US" sz="2400" i="1" dirty="0" smtClean="0">
                <a:solidFill>
                  <a:schemeClr val="tx1"/>
                </a:solidFill>
              </a:rPr>
              <a:t>Errors</a:t>
            </a:r>
            <a:br>
              <a:rPr lang="en-US" sz="2400" i="1" dirty="0" smtClean="0">
                <a:solidFill>
                  <a:schemeClr val="tx1"/>
                </a:solidFill>
              </a:rPr>
            </a:br>
            <a:r>
              <a:rPr lang="en-US" sz="2400" dirty="0" smtClean="0">
                <a:solidFill>
                  <a:schemeClr val="tx1"/>
                </a:solidFill>
              </a:rPr>
              <a:t>Tennessee Shakespeare Company</a:t>
            </a:r>
            <a:r>
              <a:rPr lang="en-US" sz="2400" dirty="0">
                <a:solidFill>
                  <a:schemeClr val="tx1"/>
                </a:solidFill>
              </a:rPr>
              <a:t/>
            </a:r>
            <a:br>
              <a:rPr lang="en-US" sz="2400" dirty="0">
                <a:solidFill>
                  <a:schemeClr val="tx1"/>
                </a:solidFill>
              </a:rPr>
            </a:br>
            <a:r>
              <a:rPr lang="en-US" sz="1800" dirty="0" smtClean="0">
                <a:solidFill>
                  <a:schemeClr val="tx1"/>
                </a:solidFill>
              </a:rPr>
              <a:t>Director</a:t>
            </a:r>
            <a:r>
              <a:rPr lang="en-US" sz="1800" dirty="0">
                <a:solidFill>
                  <a:schemeClr val="tx1"/>
                </a:solidFill>
              </a:rPr>
              <a:t>: Tony </a:t>
            </a:r>
            <a:r>
              <a:rPr lang="en-US" sz="1800" dirty="0" err="1">
                <a:solidFill>
                  <a:schemeClr val="tx1"/>
                </a:solidFill>
              </a:rPr>
              <a:t>Simotes</a:t>
            </a:r>
            <a:r>
              <a:rPr lang="en-US" sz="1800" dirty="0">
                <a:solidFill>
                  <a:schemeClr val="tx1"/>
                </a:solidFill>
              </a:rPr>
              <a:t/>
            </a:r>
            <a:br>
              <a:rPr lang="en-US" sz="1800" dirty="0">
                <a:solidFill>
                  <a:schemeClr val="tx1"/>
                </a:solidFill>
              </a:rPr>
            </a:br>
            <a:r>
              <a:rPr lang="en-US" sz="1800" dirty="0">
                <a:solidFill>
                  <a:schemeClr val="tx1"/>
                </a:solidFill>
              </a:rPr>
              <a:t>Scenic Design: Brian </a:t>
            </a:r>
            <a:r>
              <a:rPr lang="en-US" sz="1800" dirty="0" err="1">
                <a:solidFill>
                  <a:schemeClr val="tx1"/>
                </a:solidFill>
              </a:rPr>
              <a:t>Ruggaber</a:t>
            </a:r>
            <a:r>
              <a:rPr lang="en-US" sz="1800" dirty="0">
                <a:solidFill>
                  <a:schemeClr val="tx1"/>
                </a:solidFill>
              </a:rPr>
              <a:t/>
            </a:r>
            <a:br>
              <a:rPr lang="en-US" sz="1800" dirty="0">
                <a:solidFill>
                  <a:schemeClr val="tx1"/>
                </a:solidFill>
              </a:rPr>
            </a:br>
            <a:r>
              <a:rPr lang="en-US" sz="1800" dirty="0">
                <a:solidFill>
                  <a:schemeClr val="tx1"/>
                </a:solidFill>
              </a:rPr>
              <a:t>Lighting Design: Anthony </a:t>
            </a:r>
            <a:r>
              <a:rPr lang="en-US" sz="1800" dirty="0" err="1">
                <a:solidFill>
                  <a:schemeClr val="tx1"/>
                </a:solidFill>
              </a:rPr>
              <a:t>Pellecchia</a:t>
            </a:r>
            <a:r>
              <a:rPr lang="en-US" sz="1800" dirty="0">
                <a:solidFill>
                  <a:schemeClr val="tx1"/>
                </a:solidFill>
              </a:rPr>
              <a:t/>
            </a:r>
            <a:br>
              <a:rPr lang="en-US" sz="1800" dirty="0">
                <a:solidFill>
                  <a:schemeClr val="tx1"/>
                </a:solidFill>
              </a:rPr>
            </a:br>
            <a:r>
              <a:rPr lang="en-US" sz="1800" dirty="0">
                <a:solidFill>
                  <a:schemeClr val="tx1"/>
                </a:solidFill>
              </a:rPr>
              <a:t>Sound Design     Jo Sandburg</a:t>
            </a:r>
            <a:br>
              <a:rPr lang="en-US" sz="1800" dirty="0">
                <a:solidFill>
                  <a:schemeClr val="tx1"/>
                </a:solidFill>
              </a:rPr>
            </a:br>
            <a:r>
              <a:rPr lang="en-US" sz="1800" dirty="0">
                <a:solidFill>
                  <a:schemeClr val="tx1"/>
                </a:solidFill>
              </a:rPr>
              <a:t>Photo credit: Joey Miller</a:t>
            </a:r>
            <a:endParaRPr lang="en-US" sz="1800" dirty="0">
              <a:solidFill>
                <a:schemeClr val="tx1"/>
              </a:solidFill>
              <a:effectLst/>
            </a:endParaRPr>
          </a:p>
        </p:txBody>
      </p:sp>
    </p:spTree>
    <p:extLst>
      <p:ext uri="{BB962C8B-B14F-4D97-AF65-F5344CB8AC3E}">
        <p14:creationId xmlns:p14="http://schemas.microsoft.com/office/powerpoint/2010/main" val="3256760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1"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1345" y="584200"/>
            <a:ext cx="31877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p:cNvPicPr>
          <p:nvPr/>
        </p:nvPicPr>
        <p:blipFill>
          <a:blip r:embed="rId4" cstate="email">
            <a:extLst>
              <a:ext uri="{28A0092B-C50C-407E-A947-70E740481C1C}">
                <a14:useLocalDpi xmlns:a14="http://schemas.microsoft.com/office/drawing/2010/main"/>
              </a:ext>
            </a:extLst>
          </a:blip>
          <a:srcRect t="-34"/>
          <a:stretch>
            <a:fillRect/>
          </a:stretch>
        </p:blipFill>
        <p:spPr bwMode="auto">
          <a:xfrm>
            <a:off x="152400" y="19878"/>
            <a:ext cx="2463800" cy="565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2225" y="269081"/>
            <a:ext cx="30861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0"/>
            <a:ext cx="6762750" cy="584200"/>
          </a:xfrm>
        </p:spPr>
        <p:txBody>
          <a:bodyPr/>
          <a:lstStyle/>
          <a:p>
            <a:pPr eaLnBrk="1" hangingPunct="1">
              <a:defRPr/>
            </a:pPr>
            <a:r>
              <a:rPr lang="en-US" sz="2800" i="1" dirty="0" smtClean="0">
                <a:solidFill>
                  <a:schemeClr val="tx1"/>
                </a:solidFill>
              </a:rPr>
              <a:t>Cyrano de Bergerac </a:t>
            </a:r>
            <a:r>
              <a:rPr lang="en-US" sz="2800" dirty="0" smtClean="0">
                <a:solidFill>
                  <a:schemeClr val="tx1"/>
                </a:solidFill>
              </a:rPr>
              <a:t>at South Coast Repertory</a:t>
            </a:r>
          </a:p>
        </p:txBody>
      </p:sp>
      <p:sp>
        <p:nvSpPr>
          <p:cNvPr id="3" name="Rectangle 6"/>
          <p:cNvSpPr>
            <a:spLocks noChangeArrowheads="1"/>
          </p:cNvSpPr>
          <p:nvPr/>
        </p:nvSpPr>
        <p:spPr bwMode="auto">
          <a:xfrm>
            <a:off x="133678" y="6022353"/>
            <a:ext cx="86289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mn-ea"/>
                <a:cs typeface="+mn-cs"/>
              </a:rPr>
              <a:t>For this production I draped the 2 ensembles for Christian. One was corduroy and the other lambskin.  I also draped Roxanne’s gown.  Designs by Shigeru Yagi.</a:t>
            </a:r>
            <a:endParaRPr kumimoji="0" lang="en-US" altLang="en-US" sz="4400" b="0" i="0" u="none" strike="noStrike" cap="none" normalizeH="0" baseline="0" dirty="0" smtClean="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2600" y="609600"/>
            <a:ext cx="5029200" cy="381000"/>
          </a:xfrm>
        </p:spPr>
        <p:txBody>
          <a:bodyPr/>
          <a:lstStyle/>
          <a:p>
            <a:pPr eaLnBrk="1" hangingPunct="1"/>
            <a:r>
              <a:rPr lang="en-US" altLang="en-US" sz="2400" smtClean="0">
                <a:solidFill>
                  <a:schemeClr val="tx1"/>
                </a:solidFill>
              </a:rPr>
              <a:t>South Coast Repertory</a:t>
            </a:r>
            <a:br>
              <a:rPr lang="en-US" altLang="en-US" sz="2400" smtClean="0">
                <a:solidFill>
                  <a:schemeClr val="tx1"/>
                </a:solidFill>
              </a:rPr>
            </a:br>
            <a:r>
              <a:rPr lang="en-US" altLang="en-US" sz="2400" smtClean="0">
                <a:solidFill>
                  <a:schemeClr val="tx1"/>
                </a:solidFill>
              </a:rPr>
              <a:t>cutter/draper</a:t>
            </a:r>
          </a:p>
        </p:txBody>
      </p:sp>
      <p:pic>
        <p:nvPicPr>
          <p:cNvPr id="46083" name="Picture 4" descr="E:\photos\designs and ideas\scr photos\Lovers and Executioners\ruth vavoom rotat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1447800"/>
            <a:ext cx="3048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7" descr="E:\photos\designs and ideas\scr photos\nina posing.JPG"/>
          <p:cNvPicPr>
            <a:picLocks noChangeAspect="1" noChangeArrowheads="1"/>
          </p:cNvPicPr>
          <p:nvPr/>
        </p:nvPicPr>
        <p:blipFill>
          <a:blip r:embed="rId4" cstate="email">
            <a:extLst>
              <a:ext uri="{28A0092B-C50C-407E-A947-70E740481C1C}">
                <a14:useLocalDpi xmlns:a14="http://schemas.microsoft.com/office/drawing/2010/main"/>
              </a:ext>
            </a:extLst>
          </a:blip>
          <a:srcRect b="-2127"/>
          <a:stretch>
            <a:fillRect/>
          </a:stretch>
        </p:blipFill>
        <p:spPr bwMode="auto">
          <a:xfrm>
            <a:off x="304800" y="228600"/>
            <a:ext cx="2057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9" descr="E:\photos\designs and ideas\scr photos\emperor's new clothes\william hands u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3932238"/>
            <a:ext cx="219392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223000" y="511175"/>
            <a:ext cx="293370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64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457200"/>
            <a:ext cx="7924800" cy="533400"/>
          </a:xfrm>
        </p:spPr>
        <p:txBody>
          <a:bodyPr/>
          <a:lstStyle/>
          <a:p>
            <a:pPr eaLnBrk="1" hangingPunct="1">
              <a:defRPr/>
            </a:pPr>
            <a:r>
              <a:rPr lang="en-US" sz="2800" i="1" dirty="0" smtClean="0">
                <a:solidFill>
                  <a:schemeClr val="tx2">
                    <a:lumMod val="40000"/>
                    <a:lumOff val="60000"/>
                  </a:schemeClr>
                </a:solidFill>
              </a:rPr>
              <a:t>A Connecticut Yankee in King Arthur’s Court</a:t>
            </a:r>
            <a:r>
              <a:rPr lang="en-US" sz="2800" i="1" dirty="0" smtClean="0">
                <a:solidFill>
                  <a:schemeClr val="tx1"/>
                </a:solidFill>
              </a:rPr>
              <a:t/>
            </a:r>
            <a:br>
              <a:rPr lang="en-US" sz="2800" i="1" dirty="0" smtClean="0">
                <a:solidFill>
                  <a:schemeClr val="tx1"/>
                </a:solidFill>
              </a:rPr>
            </a:br>
            <a:r>
              <a:rPr lang="en-US" sz="2800" dirty="0">
                <a:solidFill>
                  <a:schemeClr val="tx1"/>
                </a:solidFill>
              </a:rPr>
              <a:t>South Coast Repertory</a:t>
            </a:r>
            <a:r>
              <a:rPr lang="en-US" sz="3200" dirty="0">
                <a:solidFill>
                  <a:schemeClr val="tx1"/>
                </a:solidFill>
              </a:rPr>
              <a:t/>
            </a:r>
            <a:br>
              <a:rPr lang="en-US" sz="3200" dirty="0">
                <a:solidFill>
                  <a:schemeClr val="tx1"/>
                </a:solidFill>
              </a:rPr>
            </a:br>
            <a:r>
              <a:rPr lang="en-US" sz="2800" dirty="0">
                <a:solidFill>
                  <a:schemeClr val="tx1"/>
                </a:solidFill>
              </a:rPr>
              <a:t>My costume designs for Conservatory Production</a:t>
            </a:r>
            <a:endParaRPr lang="en-US" sz="2800" i="1" dirty="0" smtClean="0">
              <a:solidFill>
                <a:schemeClr val="tx1"/>
              </a:solidFill>
            </a:endParaRPr>
          </a:p>
        </p:txBody>
      </p:sp>
      <p:pic>
        <p:nvPicPr>
          <p:cNvPr id="52227"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3081" y="1500590"/>
            <a:ext cx="7858919" cy="535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057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629400" cy="914400"/>
          </a:xfrm>
        </p:spPr>
        <p:txBody>
          <a:bodyPr/>
          <a:lstStyle/>
          <a:p>
            <a:pPr algn="l"/>
            <a:r>
              <a:rPr lang="en-US" sz="2800" i="1" dirty="0" smtClean="0"/>
              <a:t>Sleeping Beauty</a:t>
            </a:r>
            <a:r>
              <a:rPr lang="en-US" sz="2800" dirty="0" smtClean="0"/>
              <a:t/>
            </a:r>
            <a:br>
              <a:rPr lang="en-US" sz="2800" dirty="0" smtClean="0"/>
            </a:br>
            <a:r>
              <a:rPr lang="en-US" sz="2800" dirty="0" smtClean="0">
                <a:solidFill>
                  <a:schemeClr val="tx1"/>
                </a:solidFill>
              </a:rPr>
              <a:t>South Coast Repertory</a:t>
            </a:r>
            <a:br>
              <a:rPr lang="en-US" sz="2800" dirty="0" smtClean="0">
                <a:solidFill>
                  <a:schemeClr val="tx1"/>
                </a:solidFill>
              </a:rPr>
            </a:br>
            <a:r>
              <a:rPr lang="en-US" sz="2400" dirty="0" smtClean="0">
                <a:solidFill>
                  <a:schemeClr val="tx1"/>
                </a:solidFill>
              </a:rPr>
              <a:t>My costume designs for Conservatory Production</a:t>
            </a:r>
            <a:endParaRPr lang="en-US" sz="2400" dirty="0">
              <a:solidFill>
                <a:schemeClr val="tx1"/>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1447800"/>
            <a:ext cx="3810000" cy="493058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447800"/>
            <a:ext cx="3768437" cy="4876800"/>
          </a:xfrm>
          <a:prstGeom prst="rect">
            <a:avLst/>
          </a:prstGeom>
        </p:spPr>
      </p:pic>
    </p:spTree>
    <p:extLst>
      <p:ext uri="{BB962C8B-B14F-4D97-AF65-F5344CB8AC3E}">
        <p14:creationId xmlns:p14="http://schemas.microsoft.com/office/powerpoint/2010/main" val="2479081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2590800" cy="685800"/>
          </a:xfrm>
        </p:spPr>
        <p:txBody>
          <a:bodyPr/>
          <a:lstStyle/>
          <a:p>
            <a:r>
              <a:rPr lang="en-US" sz="2800" i="1" dirty="0" smtClean="0"/>
              <a:t>Sleeping Beauty</a:t>
            </a:r>
            <a:endParaRPr lang="en-US" sz="2800" i="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3468831"/>
            <a:ext cx="4365812" cy="337358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76200"/>
            <a:ext cx="4540625" cy="3508664"/>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0692" y="762000"/>
            <a:ext cx="3526816" cy="25654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37660" y="3745922"/>
            <a:ext cx="4357255" cy="2819400"/>
          </a:xfrm>
          <a:prstGeom prst="rect">
            <a:avLst/>
          </a:prstGeom>
        </p:spPr>
      </p:pic>
    </p:spTree>
    <p:extLst>
      <p:ext uri="{BB962C8B-B14F-4D97-AF65-F5344CB8AC3E}">
        <p14:creationId xmlns:p14="http://schemas.microsoft.com/office/powerpoint/2010/main" val="2728440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85725"/>
            <a:ext cx="3008313"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p:cNvPicPr>
            <a:picLocks noChangeAspect="1"/>
          </p:cNvPicPr>
          <p:nvPr/>
        </p:nvPicPr>
        <p:blipFill>
          <a:blip r:embed="rId4" cstate="email">
            <a:extLst>
              <a:ext uri="{28A0092B-C50C-407E-A947-70E740481C1C}">
                <a14:useLocalDpi xmlns:a14="http://schemas.microsoft.com/office/drawing/2010/main"/>
              </a:ext>
            </a:extLst>
          </a:blip>
          <a:srcRect r="-2"/>
          <a:stretch>
            <a:fillRect/>
          </a:stretch>
        </p:blipFill>
        <p:spPr bwMode="auto">
          <a:xfrm>
            <a:off x="152400" y="85725"/>
            <a:ext cx="274478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2881313"/>
            <a:ext cx="3879850"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1"/>
          <p:cNvSpPr txBox="1">
            <a:spLocks noChangeArrowheads="1"/>
          </p:cNvSpPr>
          <p:nvPr/>
        </p:nvSpPr>
        <p:spPr bwMode="auto">
          <a:xfrm>
            <a:off x="152400" y="5868988"/>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My line of Renaissance-Inspired jewelry includes chains of office, bodice embellishments and other pieces all inspired by portraiture of the Italian Renaissance.</a:t>
            </a:r>
          </a:p>
        </p:txBody>
      </p:sp>
      <p:pic>
        <p:nvPicPr>
          <p:cNvPr id="31751" name="Picture 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027863" y="3429000"/>
            <a:ext cx="18859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00538" y="2841625"/>
            <a:ext cx="19081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68850" y="85725"/>
            <a:ext cx="2535024" cy="3200400"/>
          </a:xfrm>
          <a:prstGeom prst="rect">
            <a:avLst/>
          </a:prstGeom>
        </p:spPr>
      </p:pic>
    </p:spTree>
    <p:extLst>
      <p:ext uri="{BB962C8B-B14F-4D97-AF65-F5344CB8AC3E}">
        <p14:creationId xmlns:p14="http://schemas.microsoft.com/office/powerpoint/2010/main" val="417712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92684" y="286772"/>
            <a:ext cx="1739350" cy="3741061"/>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7512" y="5029200"/>
            <a:ext cx="1153961" cy="1525465"/>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800" y="5029200"/>
            <a:ext cx="1344583" cy="1483358"/>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98402" y="286772"/>
            <a:ext cx="1643916" cy="3741061"/>
          </a:xfrm>
          <a:prstGeom prst="rect">
            <a:avLst/>
          </a:prstGeom>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52401" y="253642"/>
            <a:ext cx="3303596" cy="4488461"/>
          </a:xfrm>
          <a:prstGeom prst="rect">
            <a:avLst/>
          </a:prstGeom>
        </p:spPr>
      </p:pic>
      <p:pic>
        <p:nvPicPr>
          <p:cNvPr id="14" name="Picture 1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614126" y="2516065"/>
            <a:ext cx="2378901" cy="4038600"/>
          </a:xfrm>
          <a:prstGeom prst="rect">
            <a:avLst/>
          </a:prstGeom>
        </p:spPr>
      </p:pic>
      <p:pic>
        <p:nvPicPr>
          <p:cNvPr id="16" name="Picture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24600" y="6096000"/>
            <a:ext cx="2554445" cy="640135"/>
          </a:xfrm>
          <a:prstGeom prst="rect">
            <a:avLst/>
          </a:prstGeom>
        </p:spPr>
      </p:pic>
    </p:spTree>
    <p:extLst>
      <p:ext uri="{BB962C8B-B14F-4D97-AF65-F5344CB8AC3E}">
        <p14:creationId xmlns:p14="http://schemas.microsoft.com/office/powerpoint/2010/main" val="22180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15000" y="2133600"/>
            <a:ext cx="3363859" cy="457616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6822" y="304800"/>
            <a:ext cx="3429000" cy="480060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400" y="3741708"/>
            <a:ext cx="2514600" cy="2968052"/>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4414" y="76200"/>
            <a:ext cx="2554445" cy="640135"/>
          </a:xfrm>
          <a:prstGeom prst="rect">
            <a:avLst/>
          </a:prstGeom>
        </p:spPr>
      </p:pic>
    </p:spTree>
    <p:extLst>
      <p:ext uri="{BB962C8B-B14F-4D97-AF65-F5344CB8AC3E}">
        <p14:creationId xmlns:p14="http://schemas.microsoft.com/office/powerpoint/2010/main" val="3405082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101600"/>
            <a:ext cx="7772400" cy="1143000"/>
          </a:xfrm>
        </p:spPr>
        <p:txBody>
          <a:bodyPr/>
          <a:lstStyle/>
          <a:p>
            <a:pPr eaLnBrk="1" hangingPunct="1"/>
            <a:r>
              <a:rPr lang="en-US" altLang="en-US" sz="2200" i="1" smtClean="0">
                <a:solidFill>
                  <a:schemeClr val="tx1"/>
                </a:solidFill>
              </a:rPr>
              <a:t>Goodnight Desdemona, Good Morning Juliet   </a:t>
            </a:r>
            <a:r>
              <a:rPr lang="en-US" altLang="en-US" sz="2200" smtClean="0">
                <a:solidFill>
                  <a:schemeClr val="tx1"/>
                </a:solidFill>
              </a:rPr>
              <a:t>Ohio University</a:t>
            </a:r>
            <a:br>
              <a:rPr lang="en-US" altLang="en-US" sz="2200" smtClean="0">
                <a:solidFill>
                  <a:schemeClr val="tx1"/>
                </a:solidFill>
              </a:rPr>
            </a:br>
            <a:r>
              <a:rPr lang="en-US" altLang="en-US" sz="2200" smtClean="0">
                <a:solidFill>
                  <a:schemeClr val="tx1"/>
                </a:solidFill>
              </a:rPr>
              <a:t>My designs. Costumes patterned and constructed by my MFA  Costume Technology students</a:t>
            </a:r>
          </a:p>
        </p:txBody>
      </p:sp>
      <p:pic>
        <p:nvPicPr>
          <p:cNvPr id="33795" name="Picture 5" descr="C:\Documents and Settings\VPR Owner\My Documents\My Pictures\designs and ideas\goodnight desdemona\othello world photos\iago sleev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393825"/>
            <a:ext cx="36576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95800" y="1406525"/>
            <a:ext cx="39624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1" name="Picture 6" descr="C:\Documents and Settings\VPR Owner\My Documents\My Pictures\designs and ideas\goodnight desdemona\romeo world photos\r and j at the ball with mask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200" y="882374"/>
            <a:ext cx="381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832640" y="3122543"/>
            <a:ext cx="2638054" cy="366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itle 1"/>
          <p:cNvSpPr>
            <a:spLocks noGrp="1"/>
          </p:cNvSpPr>
          <p:nvPr>
            <p:ph type="title"/>
          </p:nvPr>
        </p:nvSpPr>
        <p:spPr>
          <a:xfrm>
            <a:off x="278296" y="152400"/>
            <a:ext cx="8077200" cy="729974"/>
          </a:xfrm>
        </p:spPr>
        <p:txBody>
          <a:bodyPr/>
          <a:lstStyle/>
          <a:p>
            <a:pPr algn="l" eaLnBrk="1" hangingPunct="1"/>
            <a:r>
              <a:rPr lang="en-US" altLang="en-US" sz="2000" dirty="0" smtClean="0">
                <a:solidFill>
                  <a:schemeClr val="tx1"/>
                </a:solidFill>
              </a:rPr>
              <a:t>Juliet’s gown was draped by one of my MFA Costume Technology students.  Romeo’s leather doublet was draped by an </a:t>
            </a:r>
            <a:r>
              <a:rPr lang="en-US" altLang="en-US" sz="2000" dirty="0" err="1" smtClean="0">
                <a:solidFill>
                  <a:schemeClr val="tx1"/>
                </a:solidFill>
              </a:rPr>
              <a:t>overhire</a:t>
            </a:r>
            <a:r>
              <a:rPr lang="en-US" altLang="en-US" sz="2000" dirty="0" smtClean="0">
                <a:solidFill>
                  <a:schemeClr val="tx1"/>
                </a:solidFill>
              </a:rPr>
              <a:t> draper.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1200" y="927116"/>
            <a:ext cx="2944134" cy="2207023"/>
          </a:xfrm>
          <a:prstGeom prst="rect">
            <a:avLst/>
          </a:prstGeom>
        </p:spPr>
      </p:pic>
      <p:pic>
        <p:nvPicPr>
          <p:cNvPr id="3" name="Picture 2"/>
          <p:cNvPicPr>
            <a:picLocks noChangeAspect="1"/>
          </p:cNvPicPr>
          <p:nvPr/>
        </p:nvPicPr>
        <p:blipFill rotWithShape="1">
          <a:blip r:embed="rId6" cstate="email">
            <a:lum contrast="24000"/>
            <a:extLst>
              <a:ext uri="{28A0092B-C50C-407E-A947-70E740481C1C}">
                <a14:useLocalDpi xmlns:a14="http://schemas.microsoft.com/office/drawing/2010/main"/>
              </a:ext>
            </a:extLst>
          </a:blip>
          <a:srcRect/>
          <a:stretch/>
        </p:blipFill>
        <p:spPr>
          <a:xfrm>
            <a:off x="6629400" y="3124200"/>
            <a:ext cx="2231510" cy="364766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610600" cy="609600"/>
          </a:xfrm>
        </p:spPr>
        <p:txBody>
          <a:bodyPr/>
          <a:lstStyle/>
          <a:p>
            <a:r>
              <a:rPr lang="en-US" sz="2400" b="1" dirty="0" smtClean="0">
                <a:solidFill>
                  <a:schemeClr val="tx1"/>
                </a:solidFill>
              </a:rPr>
              <a:t>Tights and </a:t>
            </a:r>
            <a:r>
              <a:rPr lang="en-US" sz="2400" b="1" dirty="0">
                <a:solidFill>
                  <a:schemeClr val="tx1"/>
                </a:solidFill>
              </a:rPr>
              <a:t>shoes</a:t>
            </a:r>
            <a:r>
              <a:rPr lang="en-US" sz="2400" dirty="0">
                <a:solidFill>
                  <a:schemeClr val="tx1"/>
                </a:solidFill>
              </a:rPr>
              <a:t/>
            </a:r>
            <a:br>
              <a:rPr lang="en-US" sz="2400" dirty="0">
                <a:solidFill>
                  <a:schemeClr val="tx1"/>
                </a:solidFill>
              </a:rPr>
            </a:br>
            <a:r>
              <a:rPr lang="en-US" sz="2400" dirty="0">
                <a:solidFill>
                  <a:schemeClr val="tx1"/>
                </a:solidFill>
              </a:rPr>
              <a:t>We made several pairs of tights for this show. I developed the pattern and it has since been an important offering for private </a:t>
            </a:r>
            <a:r>
              <a:rPr lang="en-US" sz="2400" dirty="0" smtClean="0">
                <a:solidFill>
                  <a:schemeClr val="tx1"/>
                </a:solidFill>
              </a:rPr>
              <a:t>commissions</a:t>
            </a:r>
            <a:r>
              <a:rPr lang="en-US" sz="2400" dirty="0">
                <a:solidFill>
                  <a:schemeClr val="tx1"/>
                </a:solidFill>
              </a:rPr>
              <a:t>. The shoes were the project of an MFA student.</a:t>
            </a:r>
            <a:br>
              <a:rPr lang="en-US" sz="2400" dirty="0">
                <a:solidFill>
                  <a:schemeClr val="tx1"/>
                </a:solidFill>
              </a:rPr>
            </a:br>
            <a:endParaRPr lang="en-US" sz="2400" dirty="0">
              <a:solidFill>
                <a:schemeClr val="tx1"/>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0240" y="1447800"/>
            <a:ext cx="1912009" cy="5423452"/>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89683" y="3114764"/>
            <a:ext cx="5302543" cy="2121018"/>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3026107" y="3072705"/>
            <a:ext cx="5296801" cy="2199393"/>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5408650" y="3091196"/>
            <a:ext cx="5302545" cy="2168153"/>
          </a:xfrm>
          <a:prstGeom prst="rect">
            <a:avLst/>
          </a:prstGeom>
        </p:spPr>
      </p:pic>
    </p:spTree>
    <p:extLst>
      <p:ext uri="{BB962C8B-B14F-4D97-AF65-F5344CB8AC3E}">
        <p14:creationId xmlns:p14="http://schemas.microsoft.com/office/powerpoint/2010/main" val="2525291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5257800" cy="609600"/>
          </a:xfrm>
        </p:spPr>
        <p:txBody>
          <a:bodyPr/>
          <a:lstStyle/>
          <a:p>
            <a:pPr eaLnBrk="1" hangingPunct="1">
              <a:defRPr/>
            </a:pPr>
            <a:r>
              <a:rPr lang="en-US" sz="3200" dirty="0" smtClean="0">
                <a:solidFill>
                  <a:schemeClr val="tx1"/>
                </a:solidFill>
              </a:rPr>
              <a:t>Mask making with </a:t>
            </a:r>
            <a:r>
              <a:rPr lang="en-US" sz="3200" dirty="0" err="1" smtClean="0">
                <a:solidFill>
                  <a:schemeClr val="tx1"/>
                </a:solidFill>
              </a:rPr>
              <a:t>Wonderflex</a:t>
            </a:r>
            <a:endParaRPr lang="en-US" sz="3200" dirty="0" smtClean="0">
              <a:solidFill>
                <a:schemeClr val="tx1"/>
              </a:solidFill>
            </a:endParaRPr>
          </a:p>
        </p:txBody>
      </p:sp>
      <p:pic>
        <p:nvPicPr>
          <p:cNvPr id="4198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49225"/>
            <a:ext cx="34226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6858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 y="3636963"/>
            <a:ext cx="3352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40175" y="3432175"/>
            <a:ext cx="50673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128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0013" y="152400"/>
            <a:ext cx="8129587" cy="685800"/>
          </a:xfrm>
        </p:spPr>
        <p:txBody>
          <a:bodyPr/>
          <a:lstStyle/>
          <a:p>
            <a:pPr eaLnBrk="1" hangingPunct="1"/>
            <a:r>
              <a:rPr lang="en-US" altLang="en-US" sz="2000" i="1" dirty="0" smtClean="0">
                <a:solidFill>
                  <a:schemeClr val="tx1"/>
                </a:solidFill>
              </a:rPr>
              <a:t>On the Razzle       </a:t>
            </a:r>
            <a:r>
              <a:rPr lang="en-US" altLang="en-US" sz="2000" dirty="0" smtClean="0">
                <a:solidFill>
                  <a:schemeClr val="tx1"/>
                </a:solidFill>
              </a:rPr>
              <a:t>Allentown College</a:t>
            </a:r>
            <a:br>
              <a:rPr lang="en-US" altLang="en-US" sz="2000" dirty="0" smtClean="0">
                <a:solidFill>
                  <a:schemeClr val="tx1"/>
                </a:solidFill>
              </a:rPr>
            </a:br>
            <a:r>
              <a:rPr lang="en-US" altLang="en-US" sz="2000" dirty="0" smtClean="0">
                <a:solidFill>
                  <a:schemeClr val="tx1"/>
                </a:solidFill>
              </a:rPr>
              <a:t>My designs. Costumes patterned and constructed by undergraduate students</a:t>
            </a:r>
            <a:br>
              <a:rPr lang="en-US" altLang="en-US" sz="2000" dirty="0" smtClean="0">
                <a:solidFill>
                  <a:schemeClr val="tx1"/>
                </a:solidFill>
              </a:rPr>
            </a:br>
            <a:r>
              <a:rPr lang="en-US" altLang="en-US" sz="2000" dirty="0" smtClean="0">
                <a:solidFill>
                  <a:schemeClr val="tx1"/>
                </a:solidFill>
              </a:rPr>
              <a:t>Winner of ACTF Kennedy Center Award for Costume Design.</a:t>
            </a:r>
          </a:p>
        </p:txBody>
      </p:sp>
      <p:pic>
        <p:nvPicPr>
          <p:cNvPr id="23557" name="Picture 1"/>
          <p:cNvPicPr>
            <a:picLocks noChangeAspect="1"/>
          </p:cNvPicPr>
          <p:nvPr/>
        </p:nvPicPr>
        <p:blipFill>
          <a:blip r:embed="rId3" cstate="email">
            <a:lum bright="3000"/>
            <a:extLst>
              <a:ext uri="{28A0092B-C50C-407E-A947-70E740481C1C}">
                <a14:useLocalDpi xmlns:a14="http://schemas.microsoft.com/office/drawing/2010/main"/>
              </a:ext>
            </a:extLst>
          </a:blip>
          <a:srcRect/>
          <a:stretch>
            <a:fillRect/>
          </a:stretch>
        </p:blipFill>
        <p:spPr bwMode="auto">
          <a:xfrm>
            <a:off x="381000" y="1066800"/>
            <a:ext cx="3925779" cy="533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C:\Documents and Settings\VPR Owner\My Documents\My Pictures\designs and ideas\PSF and Allentown\razzle photos\Zangler and Associates.jpg"/>
          <p:cNvPicPr>
            <a:picLocks noChangeAspect="1" noChangeArrowheads="1"/>
          </p:cNvPicPr>
          <p:nvPr/>
        </p:nvPicPr>
        <p:blipFill rotWithShape="1">
          <a:blip r:embed="rId4" cstate="email">
            <a:lum bright="8000"/>
            <a:extLst>
              <a:ext uri="{28A0092B-C50C-407E-A947-70E740481C1C}">
                <a14:useLocalDpi xmlns:a14="http://schemas.microsoft.com/office/drawing/2010/main"/>
              </a:ext>
            </a:extLst>
          </a:blip>
          <a:srcRect/>
          <a:stretch/>
        </p:blipFill>
        <p:spPr bwMode="auto">
          <a:xfrm>
            <a:off x="4495800" y="1066800"/>
            <a:ext cx="4444040" cy="533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859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Ribbons">
  <a:themeElements>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TotalTime>
  <Words>932</Words>
  <Application>Microsoft Office PowerPoint</Application>
  <PresentationFormat>On-screen Show (4:3)</PresentationFormat>
  <Paragraphs>73</Paragraphs>
  <Slides>25</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Times New Roman</vt:lpstr>
      <vt:lpstr>Ribbons</vt:lpstr>
      <vt:lpstr>DeAnna M. Rowe Costume Design and Technology  www.gypsydreamstudios.com</vt:lpstr>
      <vt:lpstr>A Comedy of Errors Tennessee Shakespeare Company Director: Tony Simotes Scenic Design: Brian Ruggaber Lighting Design: Anthony Pellecchia Sound Design     Jo Sandburg Photo credit: Joey Miller</vt:lpstr>
      <vt:lpstr>PowerPoint Presentation</vt:lpstr>
      <vt:lpstr>PowerPoint Presentation</vt:lpstr>
      <vt:lpstr>Goodnight Desdemona, Good Morning Juliet   Ohio University My designs. Costumes patterned and constructed by my MFA  Costume Technology students</vt:lpstr>
      <vt:lpstr>Juliet’s gown was draped by one of my MFA Costume Technology students.  Romeo’s leather doublet was draped by an overhire draper. </vt:lpstr>
      <vt:lpstr>Tights and shoes We made several pairs of tights for this show. I developed the pattern and it has since been an important offering for private commissions. The shoes were the project of an MFA student. </vt:lpstr>
      <vt:lpstr>Mask making with Wonderflex</vt:lpstr>
      <vt:lpstr>On the Razzle       Allentown College My designs. Costumes patterned and constructed by undergraduate students Winner of ACTF Kennedy Center Award for Costume Design.</vt:lpstr>
      <vt:lpstr>On the Razzle</vt:lpstr>
      <vt:lpstr>On the Razzle</vt:lpstr>
      <vt:lpstr>PowerPoint Presentation</vt:lpstr>
      <vt:lpstr>PowerPoint Presentation</vt:lpstr>
      <vt:lpstr>William Ivey Long designs for the Broadway touring production of Cinderella. I was commissioned to re-create the designs for the skirt ensembles for 9 villagers, as well as grade the Crazy Marie costume from a size 6 to size 22.  </vt:lpstr>
      <vt:lpstr>PowerPoint Presentation</vt:lpstr>
      <vt:lpstr>Wig ventilation techniques</vt:lpstr>
      <vt:lpstr>Makeup Class – University of Memphis</vt:lpstr>
      <vt:lpstr>PowerPoint Presentation</vt:lpstr>
      <vt:lpstr>PowerPoint Presentation</vt:lpstr>
      <vt:lpstr>Cyrano de Bergerac at South Coast Repertory</vt:lpstr>
      <vt:lpstr>South Coast Repertory cutter/draper</vt:lpstr>
      <vt:lpstr>A Connecticut Yankee in King Arthur’s Court South Coast Repertory My costume designs for Conservatory Production</vt:lpstr>
      <vt:lpstr>Sleeping Beauty South Coast Repertory My costume designs for Conservatory Production</vt:lpstr>
      <vt:lpstr>Sleeping Beauty</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DeAnna M. Rowe Costume Designs and Technology</dc:title>
  <dc:creator>home</dc:creator>
  <cp:lastModifiedBy>DeAnna Rowe</cp:lastModifiedBy>
  <cp:revision>63</cp:revision>
  <cp:lastPrinted>1601-01-01T00:00:00Z</cp:lastPrinted>
  <dcterms:created xsi:type="dcterms:W3CDTF">2014-01-22T15:00:05Z</dcterms:created>
  <dcterms:modified xsi:type="dcterms:W3CDTF">2018-03-10T20:31:37Z</dcterms:modified>
</cp:coreProperties>
</file>